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84" r:id="rId3"/>
    <p:sldId id="285" r:id="rId4"/>
    <p:sldId id="328" r:id="rId5"/>
    <p:sldId id="292" r:id="rId6"/>
    <p:sldId id="324" r:id="rId7"/>
    <p:sldId id="293" r:id="rId8"/>
    <p:sldId id="325" r:id="rId9"/>
    <p:sldId id="338" r:id="rId10"/>
    <p:sldId id="339" r:id="rId11"/>
    <p:sldId id="296" r:id="rId12"/>
    <p:sldId id="330" r:id="rId13"/>
    <p:sldId id="288" r:id="rId14"/>
    <p:sldId id="329" r:id="rId15"/>
    <p:sldId id="305" r:id="rId16"/>
    <p:sldId id="303" r:id="rId17"/>
    <p:sldId id="309" r:id="rId18"/>
    <p:sldId id="332" r:id="rId19"/>
    <p:sldId id="331" r:id="rId20"/>
    <p:sldId id="335" r:id="rId21"/>
    <p:sldId id="334" r:id="rId22"/>
    <p:sldId id="301" r:id="rId23"/>
    <p:sldId id="317" r:id="rId24"/>
    <p:sldId id="302" r:id="rId25"/>
    <p:sldId id="306" r:id="rId26"/>
    <p:sldId id="320" r:id="rId27"/>
    <p:sldId id="337" r:id="rId28"/>
    <p:sldId id="336" r:id="rId29"/>
    <p:sldId id="342" r:id="rId30"/>
    <p:sldId id="343" r:id="rId31"/>
    <p:sldId id="344" r:id="rId32"/>
    <p:sldId id="345" r:id="rId33"/>
    <p:sldId id="348" r:id="rId34"/>
    <p:sldId id="347" r:id="rId35"/>
    <p:sldId id="340" r:id="rId36"/>
    <p:sldId id="341" r:id="rId37"/>
    <p:sldId id="327" r:id="rId38"/>
    <p:sldId id="326" r:id="rId39"/>
    <p:sldId id="257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7F09"/>
    <a:srgbClr val="F5A119"/>
    <a:srgbClr val="DD8C09"/>
    <a:srgbClr val="5D5B5B"/>
    <a:srgbClr val="FFFFFF"/>
    <a:srgbClr val="5F5F5D"/>
    <a:srgbClr val="3D3A35"/>
    <a:srgbClr val="EBEDEE"/>
    <a:srgbClr val="E9E9E9"/>
    <a:srgbClr val="E4E3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82" autoAdjust="0"/>
    <p:restoredTop sz="86527" autoAdjust="0"/>
  </p:normalViewPr>
  <p:slideViewPr>
    <p:cSldViewPr snapToGrid="0" showGuides="1">
      <p:cViewPr>
        <p:scale>
          <a:sx n="87" d="100"/>
          <a:sy n="87" d="100"/>
        </p:scale>
        <p:origin x="306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593DD-C376-459B-B429-5E0A4EE34D2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D13F3-4BDB-430A-A193-C46899858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간략 설명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25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검색어</a:t>
            </a:r>
            <a:r>
              <a:rPr lang="ko-KR" altLang="en-US" dirty="0" smtClean="0"/>
              <a:t> 자동완성 기능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en-US" altLang="ko-KR" baseline="0" dirty="0" err="1" smtClean="0"/>
              <a:t>javascript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autocomplete </a:t>
            </a:r>
            <a:r>
              <a:rPr lang="ko-KR" altLang="en-US" baseline="0" dirty="0" smtClean="0"/>
              <a:t>함수를 이용하여 구현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이미 정해져 있는 지역만을 검색해야하기 때문에</a:t>
            </a:r>
            <a:endParaRPr lang="en-US" altLang="ko-KR" baseline="0" dirty="0" smtClean="0"/>
          </a:p>
          <a:p>
            <a:r>
              <a:rPr lang="ko-KR" altLang="en-US" baseline="0" dirty="0" smtClean="0"/>
              <a:t>아무 문자나 </a:t>
            </a:r>
            <a:r>
              <a:rPr lang="ko-KR" altLang="en-US" baseline="0" dirty="0" err="1" smtClean="0"/>
              <a:t>검색가능</a:t>
            </a:r>
            <a:r>
              <a:rPr lang="ko-KR" altLang="en-US" baseline="0" dirty="0" smtClean="0"/>
              <a:t> 한 것을 막고 자동완성 기능을 이용하여 사용자의 편의를 높였다</a:t>
            </a:r>
            <a:r>
              <a:rPr lang="en-US" altLang="ko-KR" baseline="0" dirty="0" smtClean="0"/>
              <a:t>..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3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ko-KR" altLang="en-US" dirty="0" smtClean="0"/>
              <a:t>사용자 기능 </a:t>
            </a:r>
            <a:r>
              <a:rPr lang="ko-KR" altLang="en-US" dirty="0" err="1" smtClean="0"/>
              <a:t>대충요약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ko-KR" altLang="en-US" dirty="0" smtClean="0"/>
              <a:t>디테일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6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페이지의 기능 한 눈에 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02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673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ko-KR" altLang="en-US" dirty="0" smtClean="0"/>
              <a:t>사용자 기능 </a:t>
            </a:r>
            <a:r>
              <a:rPr lang="ko-KR" altLang="en-US" dirty="0" err="1" smtClean="0"/>
              <a:t>대충요약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ko-KR" altLang="en-US" dirty="0" smtClean="0"/>
              <a:t>디테일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991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오류가 나는 경우</a:t>
            </a:r>
            <a:r>
              <a:rPr lang="en-US" altLang="ko-KR" dirty="0" smtClean="0"/>
              <a:t>, WAS</a:t>
            </a:r>
            <a:r>
              <a:rPr lang="ko-KR" altLang="en-US" dirty="0" smtClean="0"/>
              <a:t>가 보여주는 에러 페이지는 </a:t>
            </a:r>
            <a:endParaRPr lang="en-US" altLang="ko-KR" dirty="0" smtClean="0"/>
          </a:p>
          <a:p>
            <a:r>
              <a:rPr lang="ko-KR" altLang="en-US" dirty="0" smtClean="0"/>
              <a:t>디자인도 좋지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화면에서 보여주는 </a:t>
            </a:r>
            <a:r>
              <a:rPr lang="ko-KR" altLang="en-US" dirty="0" err="1" smtClean="0"/>
              <a:t>에러에대한</a:t>
            </a:r>
            <a:r>
              <a:rPr lang="ko-KR" altLang="en-US" dirty="0" smtClean="0"/>
              <a:t> 정보는 전문 해커들에게 </a:t>
            </a:r>
            <a:r>
              <a:rPr lang="ko-KR" altLang="en-US" dirty="0" err="1" smtClean="0"/>
              <a:t>먹이감이</a:t>
            </a:r>
            <a:r>
              <a:rPr lang="ko-KR" altLang="en-US" dirty="0" smtClean="0"/>
              <a:t> 될 수 있기 때문에</a:t>
            </a:r>
            <a:endParaRPr lang="en-US" altLang="ko-KR" dirty="0" smtClean="0"/>
          </a:p>
          <a:p>
            <a:r>
              <a:rPr lang="ko-KR" altLang="en-US" dirty="0" smtClean="0"/>
              <a:t>직접 </a:t>
            </a:r>
            <a:r>
              <a:rPr lang="ko-KR" altLang="en-US" dirty="0" err="1" smtClean="0"/>
              <a:t>커스텀하여</a:t>
            </a:r>
            <a:r>
              <a:rPr lang="ko-KR" altLang="en-US" dirty="0" smtClean="0"/>
              <a:t> 사용자 정의 페이지가 나오도록 구현하였다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48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페이지 </a:t>
            </a:r>
            <a:r>
              <a:rPr lang="ko-KR" altLang="en-US" dirty="0" err="1" smtClean="0"/>
              <a:t>권한설정</a:t>
            </a:r>
            <a:r>
              <a:rPr lang="en-US" altLang="ko-KR" dirty="0" smtClean="0"/>
              <a:t>?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91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followingUser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</a:t>
            </a:r>
            <a:endParaRPr lang="en-US" altLang="ko-KR" dirty="0" smtClean="0"/>
          </a:p>
          <a:p>
            <a:r>
              <a:rPr lang="en-US" altLang="ko-KR" dirty="0" err="1" smtClean="0"/>
              <a:t>followedUser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좋아요 </a:t>
            </a:r>
            <a:r>
              <a:rPr lang="ko-KR" altLang="en-US" dirty="0" err="1" smtClean="0"/>
              <a:t>받는사람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873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장점 </a:t>
            </a:r>
            <a:endParaRPr lang="en-US" altLang="ko-KR" dirty="0" smtClean="0"/>
          </a:p>
          <a:p>
            <a:r>
              <a:rPr lang="ko-KR" altLang="en-US" dirty="0" smtClean="0"/>
              <a:t>좀 더 직관적으로 객체간의 관계를 파악할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재사용 및 유지보수 편리함</a:t>
            </a:r>
            <a:endParaRPr lang="en-US" altLang="ko-KR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에 대한 종속성이 줄어듦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3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ko-KR" altLang="en-US" dirty="0" smtClean="0"/>
              <a:t>사용자 기능 </a:t>
            </a:r>
            <a:r>
              <a:rPr lang="ko-KR" altLang="en-US" dirty="0" err="1" smtClean="0"/>
              <a:t>대충요약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ko-KR" altLang="en-US" dirty="0" smtClean="0"/>
              <a:t>디테일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24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페이지의 기능 한 눈에 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6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Security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실패한 경우 실행되는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failureHandler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커스텀하여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사용자에게 메시지를 전달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91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Security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실패한 경우 실행되는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failureHandler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커스텀하여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사용자에게 메시지를 전달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48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Multipart </a:t>
            </a:r>
            <a:r>
              <a:rPr lang="ko-KR" altLang="en-US" dirty="0" smtClean="0"/>
              <a:t>타입의 데이터를 </a:t>
            </a:r>
            <a:r>
              <a:rPr lang="en-US" altLang="ko-KR" dirty="0" smtClean="0"/>
              <a:t>ajax</a:t>
            </a:r>
            <a:r>
              <a:rPr lang="ko-KR" altLang="en-US" baseline="0" dirty="0" smtClean="0"/>
              <a:t>로 통신하여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의 이미지 정보를 수정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91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dto</a:t>
            </a:r>
            <a:r>
              <a:rPr lang="ko-KR" altLang="en-US" dirty="0" smtClean="0"/>
              <a:t>로 받아서 </a:t>
            </a:r>
            <a:r>
              <a:rPr lang="en-US" altLang="ko-KR" dirty="0" smtClean="0"/>
              <a:t>builder </a:t>
            </a:r>
            <a:r>
              <a:rPr lang="ko-KR" altLang="en-US" dirty="0" smtClean="0"/>
              <a:t>패턴을 이용하여 </a:t>
            </a:r>
            <a:r>
              <a:rPr lang="en-US" altLang="ko-KR" dirty="0" smtClean="0"/>
              <a:t>Entity</a:t>
            </a:r>
            <a:r>
              <a:rPr lang="ko-KR" altLang="en-US" dirty="0" smtClean="0"/>
              <a:t>로 변환시켜주었다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3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1801622" y="2201237"/>
            <a:ext cx="3552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Spring-Boot </a:t>
            </a:r>
            <a:r>
              <a:rPr lang="en-US" altLang="ko-KR" sz="12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2.6.8</a:t>
            </a:r>
            <a:r>
              <a:rPr lang="en-US" altLang="ko-KR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 Project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077495" y="3431918"/>
            <a:ext cx="2284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Oaga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9162070" y="4656764"/>
            <a:ext cx="21155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임희진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임우성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김소담</a:t>
            </a:r>
            <a:endParaRPr lang="en-US" sz="3200" kern="0" spc="650" dirty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808916" y="-2028825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801622" y="2828836"/>
            <a:ext cx="8552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오늘 </a:t>
            </a:r>
            <a:r>
              <a:rPr lang="ko-KR" altLang="en-US" sz="7200" b="1" spc="800" dirty="0" err="1" smtClean="0">
                <a:solidFill>
                  <a:srgbClr val="FFC000"/>
                </a:solidFill>
                <a:latin typeface="맑은고딕"/>
                <a:cs typeface="Open Sans Light" pitchFamily="34" charset="0"/>
              </a:rPr>
              <a:t>어디</a:t>
            </a:r>
            <a:r>
              <a:rPr lang="ko-KR" altLang="en-US" sz="7200" b="1" spc="8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가지</a:t>
            </a:r>
            <a:r>
              <a:rPr lang="en-US" altLang="ko-KR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?</a:t>
            </a:r>
            <a:endParaRPr lang="en-US" sz="7200" b="1" spc="8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방식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7166" y="1004931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기법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FFBBCE-B3B5-479A-8BA3-67152376EB41}"/>
              </a:ext>
            </a:extLst>
          </p:cNvPr>
          <p:cNvSpPr/>
          <p:nvPr/>
        </p:nvSpPr>
        <p:spPr>
          <a:xfrm>
            <a:off x="745197" y="1222876"/>
            <a:ext cx="92136" cy="87331"/>
          </a:xfrm>
          <a:prstGeom prst="ellipse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cdn-icons-png.flaticon.com/512/1199/1199124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54" y="4853648"/>
            <a:ext cx="852998" cy="85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5968/596828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21" y="4646984"/>
            <a:ext cx="955743" cy="95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.flaticon.com/png/512/4368/premium/4368570.png?token=exp=1660179056~hmac=7cc6ad8dcfd23f8d7903061208617e3b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0481" y="4853648"/>
            <a:ext cx="864718" cy="8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919/919836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813" y="4756419"/>
            <a:ext cx="1020595" cy="102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cons-png.flaticon.com/512/5969/5969170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238" y="4646984"/>
            <a:ext cx="1239466" cy="12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43516" y="406134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서버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35305" y="4061341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82030" y="4283136"/>
            <a:ext cx="1873260" cy="19240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</a:t>
            </a:r>
            <a:endParaRPr lang="ko-KR" altLang="en-US" dirty="0">
              <a:solidFill>
                <a:schemeClr val="accent5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7166" y="1872867"/>
            <a:ext cx="9490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(Object Relational Mapping)</a:t>
            </a: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객체지향 프로그래밍 언어 간의 호환되지 않는 데이터를 연결하는 프로그래밍 기법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 프로그래밍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관계형 데이터베이스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간의 관계를 바탕으로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자동 생성하여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객체모델과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관계형 모델 간의 불일치를 해결해주는 것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Picture 6" descr="https://cdn-icons.flaticon.com/png/512/4368/premium/4368570.png?token=exp=1660179056~hmac=7cc6ad8dcfd23f8d7903061208617e3b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55192" y="4871858"/>
            <a:ext cx="864718" cy="8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800099" y="-1087204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256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2011263"/>
            <a:ext cx="3704860" cy="306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페이지</a:t>
            </a:r>
            <a:endParaRPr lang="en-US" altLang="ko-KR" sz="2800" spc="3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1 )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 정보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3 )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등록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4 )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5 ) Q &amp; A</a:t>
            </a:r>
          </a:p>
        </p:txBody>
      </p:sp>
    </p:spTree>
    <p:extLst>
      <p:ext uri="{BB962C8B-B14F-4D97-AF65-F5344CB8AC3E}">
        <p14:creationId xmlns:p14="http://schemas.microsoft.com/office/powerpoint/2010/main" val="23409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페이지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</a:t>
            </a:r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280913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00930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00929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21565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05952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21565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3795863" y="4925763"/>
            <a:ext cx="1282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여행지 정보</a:t>
            </a:r>
            <a:endParaRPr lang="ko-KR" alt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D078D-E0B3-454F-AA4F-9C1EA0E80010}"/>
              </a:ext>
            </a:extLst>
          </p:cNvPr>
          <p:cNvSpPr txBox="1"/>
          <p:nvPr/>
        </p:nvSpPr>
        <p:spPr>
          <a:xfrm>
            <a:off x="680515" y="4510264"/>
            <a:ext cx="27608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지역별 카페 </a:t>
            </a:r>
            <a:r>
              <a:rPr lang="en-US" altLang="ko-KR" sz="1400" dirty="0" smtClean="0"/>
              <a:t>· </a:t>
            </a:r>
            <a:r>
              <a:rPr lang="ko-KR" altLang="en-US" sz="1400" dirty="0" err="1" smtClean="0"/>
              <a:t>맛집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 </a:t>
            </a:r>
            <a:r>
              <a:rPr lang="ko-KR" altLang="en-US" sz="1400" dirty="0" err="1" smtClean="0"/>
              <a:t>놀거리</a:t>
            </a:r>
            <a:r>
              <a:rPr lang="ko-KR" altLang="en-US" sz="1400" dirty="0" smtClean="0"/>
              <a:t> 정보 제공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여행지 정보 검색 기능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지도를 이용한 정확한 주소 제공</a:t>
            </a:r>
            <a:endParaRPr lang="en-US" altLang="ko-KR" sz="1400" dirty="0" smtClean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F7E7D-ABC9-416D-BFEF-F152F474C6EA}"/>
              </a:ext>
            </a:extLst>
          </p:cNvPr>
          <p:cNvSpPr txBox="1"/>
          <p:nvPr/>
        </p:nvSpPr>
        <p:spPr>
          <a:xfrm>
            <a:off x="8856425" y="4464098"/>
            <a:ext cx="28584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여행지 리뷰 </a:t>
            </a:r>
            <a:r>
              <a:rPr lang="en-US" altLang="ko-KR" sz="1400" dirty="0" smtClean="0"/>
              <a:t>CRUD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베스트 리뷰 조회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베스트 </a:t>
            </a:r>
            <a:r>
              <a:rPr lang="ko-KR" altLang="en-US" sz="1400" dirty="0" err="1" smtClean="0"/>
              <a:t>리뷰어</a:t>
            </a:r>
            <a:r>
              <a:rPr lang="ko-KR" altLang="en-US" sz="1400" dirty="0" smtClean="0"/>
              <a:t> 조회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리뷰 검색 기능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다른 사용자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좋아요</a:t>
            </a:r>
            <a:r>
              <a:rPr lang="en-US" altLang="ko-KR" sz="1400" dirty="0" smtClean="0"/>
              <a:t>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04CBA2-DC73-4183-8786-D6280032E426}"/>
              </a:ext>
            </a:extLst>
          </p:cNvPr>
          <p:cNvSpPr txBox="1"/>
          <p:nvPr/>
        </p:nvSpPr>
        <p:spPr>
          <a:xfrm>
            <a:off x="7066915" y="1246409"/>
            <a:ext cx="2858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사용자 로그인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회원가입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관리자 로그인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회원가입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소셜</a:t>
            </a:r>
            <a:r>
              <a:rPr lang="ko-KR" altLang="en-US" sz="1400" dirty="0" smtClean="0"/>
              <a:t> 로그인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수정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프로필 사진 수정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204570" y="1769630"/>
            <a:ext cx="1782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로그인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/ </a:t>
            </a: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회원가입</a:t>
            </a:r>
            <a:endParaRPr lang="en-US" altLang="ko-KR" sz="16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7213405" y="492576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여행지 리뷰</a:t>
            </a:r>
            <a:endParaRPr lang="ko-KR" alt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7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269131" y="138975"/>
            <a:ext cx="4710163" cy="1440000"/>
            <a:chOff x="1238250" y="2764281"/>
            <a:chExt cx="4710163" cy="1819328"/>
          </a:xfrm>
        </p:grpSpPr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사용자 </a:t>
              </a:r>
              <a:r>
                <a:rPr lang="en-US" altLang="ko-KR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CRU / </a:t>
              </a:r>
              <a:r>
                <a:rPr lang="ko-KR" altLang="en-US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로그인</a:t>
              </a:r>
              <a:r>
                <a:rPr lang="en-US" altLang="ko-KR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 , </a:t>
              </a:r>
              <a:r>
                <a:rPr lang="ko-KR" altLang="en-US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회원가입</a:t>
              </a: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rcRect l="19547" r="17736"/>
          <a:stretch/>
        </p:blipFill>
        <p:spPr>
          <a:xfrm>
            <a:off x="3475990" y="1060943"/>
            <a:ext cx="3166110" cy="479107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20496" t="2425" r="17503" b="1254"/>
          <a:stretch/>
        </p:blipFill>
        <p:spPr>
          <a:xfrm>
            <a:off x="411242" y="1623342"/>
            <a:ext cx="3284458" cy="5042732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411242" y="1210297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17372" y="1210296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12" y="4646618"/>
            <a:ext cx="3155687" cy="185207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541477" y="2319498"/>
            <a:ext cx="3533912" cy="307777"/>
            <a:chOff x="7473706" y="2348273"/>
            <a:chExt cx="3533912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565842" y="2348273"/>
              <a:ext cx="3441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회원가입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 err="1" smtClean="0"/>
                <a:t>Bcrypt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비밀번호 </a:t>
              </a:r>
              <a:r>
                <a:rPr lang="ko-KR" altLang="en-US" sz="1400" dirty="0" err="1" smtClean="0"/>
                <a:t>해쉬</a:t>
              </a:r>
              <a:r>
                <a:rPr lang="ko-KR" altLang="en-US" sz="1400" dirty="0" smtClean="0"/>
                <a:t> 암호화</a:t>
              </a:r>
              <a:endParaRPr lang="ko-KR" altLang="en-US" sz="14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41477" y="2831889"/>
            <a:ext cx="1644164" cy="307777"/>
            <a:chOff x="7473706" y="2348273"/>
            <a:chExt cx="1644164" cy="30777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65842" y="234827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Spring - Security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41477" y="3344280"/>
            <a:ext cx="2014457" cy="307777"/>
            <a:chOff x="7473706" y="2348273"/>
            <a:chExt cx="2014457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192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카카오 </a:t>
              </a:r>
              <a:r>
                <a:rPr lang="en-US" altLang="ko-KR" sz="1400" dirty="0" err="1" smtClean="0"/>
                <a:t>Oauth</a:t>
              </a:r>
              <a:r>
                <a:rPr lang="en-US" altLang="ko-KR" sz="1400" dirty="0" smtClean="0"/>
                <a:t> 2.0 API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3856671"/>
            <a:ext cx="3801806" cy="307777"/>
            <a:chOff x="7473706" y="2348273"/>
            <a:chExt cx="3801806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3709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Ajax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비동기</a:t>
              </a:r>
              <a:r>
                <a:rPr lang="ko-KR" altLang="en-US" sz="1400" dirty="0" smtClean="0"/>
                <a:t> 통신 사용하여 아이디 중복체크</a:t>
              </a:r>
              <a:endParaRPr lang="ko-KR" altLang="en-US" sz="14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541477" y="4421452"/>
            <a:ext cx="3048266" cy="307777"/>
            <a:chOff x="7473706" y="2348273"/>
            <a:chExt cx="3048266" cy="30777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65842" y="2348273"/>
              <a:ext cx="29561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Multipart </a:t>
              </a:r>
              <a:r>
                <a:rPr lang="ko-KR" altLang="en-US" sz="1400" dirty="0" smtClean="0"/>
                <a:t>타입 </a:t>
              </a:r>
              <a:r>
                <a:rPr lang="en-US" altLang="ko-KR" sz="1400" dirty="0" smtClean="0"/>
                <a:t>– </a:t>
              </a:r>
              <a:r>
                <a:rPr lang="ko-KR" altLang="en-US" sz="1400" dirty="0" smtClean="0"/>
                <a:t>프로필 사진 등록</a:t>
              </a:r>
              <a:endParaRPr lang="ko-KR" altLang="en-US" sz="140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41477" y="4991677"/>
            <a:ext cx="3141369" cy="307777"/>
            <a:chOff x="7473706" y="2348273"/>
            <a:chExt cx="3141369" cy="30777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65842" y="2348273"/>
              <a:ext cx="30492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Enum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타입으로 회원과 관리자 구분</a:t>
              </a:r>
              <a:endParaRPr lang="ko-KR" altLang="en-US" sz="1400" dirty="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3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269131" y="138975"/>
            <a:ext cx="4710163" cy="1440000"/>
            <a:chOff x="1238250" y="2764281"/>
            <a:chExt cx="4710163" cy="1819328"/>
          </a:xfrm>
        </p:grpSpPr>
        <p:sp>
          <p:nvSpPr>
            <p:cNvPr id="67" name="평행 사변형 66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사용자 </a:t>
              </a:r>
              <a:r>
                <a:rPr lang="en-US" altLang="ko-KR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CRU / </a:t>
              </a:r>
              <a:r>
                <a:rPr lang="ko-KR" altLang="en-US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로그인</a:t>
              </a:r>
              <a:r>
                <a:rPr lang="en-US" altLang="ko-KR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,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회원가입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6324" r="12891"/>
          <a:stretch/>
        </p:blipFill>
        <p:spPr>
          <a:xfrm>
            <a:off x="205138" y="1532928"/>
            <a:ext cx="2948940" cy="46990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r="5350"/>
          <a:stretch/>
        </p:blipFill>
        <p:spPr>
          <a:xfrm>
            <a:off x="3080087" y="1612938"/>
            <a:ext cx="3965608" cy="18962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r="7034"/>
          <a:stretch/>
        </p:blipFill>
        <p:spPr>
          <a:xfrm>
            <a:off x="3075038" y="4040774"/>
            <a:ext cx="3970656" cy="23015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1242" y="1210297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실패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3443" y="1193789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로그인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53443" y="3621111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로그인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077292" y="2901395"/>
            <a:ext cx="2529022" cy="307777"/>
            <a:chOff x="7473706" y="2348273"/>
            <a:chExt cx="2529022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u="sng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AuthenticationFailureHandler</a:t>
              </a:r>
              <a:endParaRPr lang="ko-KR" altLang="en-US" sz="14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077292" y="3413786"/>
            <a:ext cx="2508182" cy="307777"/>
            <a:chOff x="7473706" y="2348273"/>
            <a:chExt cx="2508182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2416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시 </a:t>
              </a:r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Security 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권한 체크</a:t>
              </a:r>
              <a:endParaRPr lang="ko-KR" altLang="en-US" sz="1400" dirty="0"/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7767589" y="2901395"/>
            <a:ext cx="19251" cy="1620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8077292" y="3926177"/>
            <a:ext cx="2233173" cy="523220"/>
            <a:chOff x="7473706" y="2209774"/>
            <a:chExt cx="2233173" cy="52322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627464" y="2209774"/>
              <a:ext cx="2079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회원 </a:t>
              </a:r>
              <a:r>
                <a:rPr lang="en-US" altLang="ko-KR" sz="1400" dirty="0" smtClean="0"/>
                <a:t>– </a:t>
              </a:r>
              <a:r>
                <a:rPr lang="ko-KR" altLang="en-US" sz="1400" dirty="0" err="1" smtClean="0"/>
                <a:t>홈화면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관리자 </a:t>
              </a:r>
              <a:r>
                <a:rPr lang="en-US" altLang="ko-KR" sz="1400" dirty="0" smtClean="0"/>
                <a:t>– </a:t>
              </a:r>
              <a:r>
                <a:rPr lang="ko-KR" altLang="en-US" sz="1400" dirty="0" smtClean="0"/>
                <a:t>관리자 페이지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93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/>
          <p:cNvGrpSpPr/>
          <p:nvPr/>
        </p:nvGrpSpPr>
        <p:grpSpPr>
          <a:xfrm>
            <a:off x="269131" y="138975"/>
            <a:ext cx="5534903" cy="1440000"/>
            <a:chOff x="1238250" y="2764281"/>
            <a:chExt cx="4710163" cy="1819328"/>
          </a:xfrm>
        </p:grpSpPr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94" name="평행 사변형 93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95" name="평행 사변형 94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사용자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CRU /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로그인</a:t>
              </a:r>
              <a:r>
                <a:rPr lang="en-US" altLang="ko-KR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-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회원정보 수정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24" y="1089449"/>
            <a:ext cx="4069014" cy="25933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92" y="3937332"/>
            <a:ext cx="2982386" cy="24501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13166" t="6937" r="11779" b="7449"/>
          <a:stretch/>
        </p:blipFill>
        <p:spPr>
          <a:xfrm>
            <a:off x="3407344" y="3810041"/>
            <a:ext cx="2820202" cy="2704700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7541477" y="2319498"/>
            <a:ext cx="1473604" cy="307777"/>
            <a:chOff x="7473706" y="2348273"/>
            <a:chExt cx="1473604" cy="30777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565842" y="2348273"/>
              <a:ext cx="1381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- PUT</a:t>
              </a:r>
              <a:endParaRPr lang="ko-KR" altLang="en-US" sz="1400" dirty="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541477" y="2831889"/>
            <a:ext cx="1450072" cy="307777"/>
            <a:chOff x="7473706" y="2348273"/>
            <a:chExt cx="1450072" cy="307777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65842" y="2348273"/>
              <a:ext cx="1357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Multipart </a:t>
              </a:r>
              <a:r>
                <a:rPr lang="ko-KR" altLang="en-US" sz="1400" dirty="0" smtClean="0"/>
                <a:t>타입</a:t>
              </a:r>
              <a:endParaRPr lang="ko-KR" altLang="en-US" sz="1400" dirty="0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541477" y="3344280"/>
            <a:ext cx="1639354" cy="307777"/>
            <a:chOff x="7473706" y="2348273"/>
            <a:chExt cx="1639354" cy="307777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565842" y="2348273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Ajax </a:t>
              </a:r>
              <a:r>
                <a:rPr lang="ko-KR" altLang="en-US" sz="1400" dirty="0" err="1" smtClean="0"/>
                <a:t>비동기</a:t>
              </a:r>
              <a:r>
                <a:rPr lang="ko-KR" altLang="en-US" sz="1400" dirty="0" smtClean="0"/>
                <a:t> 통신</a:t>
              </a:r>
              <a:endParaRPr lang="ko-KR" altLang="en-US" sz="1400" dirty="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541477" y="3856671"/>
            <a:ext cx="1777341" cy="307777"/>
            <a:chOff x="7473706" y="2348273"/>
            <a:chExt cx="1777341" cy="307777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565842" y="2348273"/>
              <a:ext cx="1685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Dto</a:t>
              </a:r>
              <a:r>
                <a:rPr lang="en-US" altLang="ko-KR" sz="1400" dirty="0" smtClean="0"/>
                <a:t> – Builder </a:t>
              </a:r>
              <a:r>
                <a:rPr lang="ko-KR" altLang="en-US" sz="1400" dirty="0" smtClean="0"/>
                <a:t>패턴</a:t>
              </a:r>
              <a:endParaRPr lang="ko-KR" altLang="en-US" sz="1400"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72" name="직선 연결선 71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69131" y="138975"/>
            <a:ext cx="3677227" cy="1440000"/>
            <a:chOff x="1238250" y="2764281"/>
            <a:chExt cx="4710163" cy="1819328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5" name="평행 사변형 44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리뷰 홈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2" y="1340539"/>
            <a:ext cx="5884906" cy="41378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541477" y="2319498"/>
            <a:ext cx="1464307" cy="307777"/>
            <a:chOff x="7473706" y="2348273"/>
            <a:chExt cx="1464307" cy="3077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842" y="2348273"/>
              <a:ext cx="137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- GET</a:t>
              </a:r>
              <a:endParaRPr lang="ko-KR" altLang="en-US" sz="14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541477" y="2831889"/>
            <a:ext cx="1479054" cy="307777"/>
            <a:chOff x="7473706" y="2348273"/>
            <a:chExt cx="1479054" cy="30777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리뷰 검색 기능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41477" y="3856671"/>
            <a:ext cx="1838127" cy="307777"/>
            <a:chOff x="7473706" y="2348273"/>
            <a:chExt cx="1838127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1745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베스트 </a:t>
              </a:r>
              <a:r>
                <a:rPr lang="ko-KR" altLang="en-US" sz="1400" dirty="0" err="1" smtClean="0"/>
                <a:t>리뷰어</a:t>
              </a:r>
              <a:r>
                <a:rPr lang="ko-KR" altLang="en-US" sz="1400" dirty="0" smtClean="0"/>
                <a:t> 조회</a:t>
              </a:r>
              <a:endParaRPr lang="ko-KR" altLang="en-US" sz="14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541477" y="4421452"/>
            <a:ext cx="965132" cy="307777"/>
            <a:chOff x="7473706" y="2348273"/>
            <a:chExt cx="965132" cy="307777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5842" y="2348273"/>
              <a:ext cx="872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Principal</a:t>
              </a:r>
              <a:endParaRPr lang="ko-KR" altLang="en-US" sz="14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7541477" y="3344280"/>
            <a:ext cx="1658590" cy="307777"/>
            <a:chOff x="7473706" y="2348273"/>
            <a:chExt cx="1658590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베스트 리뷰 조회</a:t>
              </a:r>
              <a:endParaRPr lang="ko-KR" altLang="en-US" sz="1400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58892" y="2204185"/>
            <a:ext cx="5884906" cy="4539471"/>
            <a:chOff x="682122" y="1730972"/>
            <a:chExt cx="5491022" cy="4226603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22" y="1730972"/>
              <a:ext cx="5491022" cy="4226603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682122" y="4557486"/>
              <a:ext cx="5491022" cy="14000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69131" y="138975"/>
            <a:ext cx="4710163" cy="1440000"/>
            <a:chOff x="1238250" y="2764281"/>
            <a:chExt cx="4710163" cy="1819328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5" name="평행 사변형 44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리뷰 작성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92" y="1523747"/>
            <a:ext cx="6434468" cy="389382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541477" y="2319498"/>
            <a:ext cx="2008366" cy="307777"/>
            <a:chOff x="7473706" y="2348273"/>
            <a:chExt cx="2008366" cy="30777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5842" y="2348273"/>
              <a:ext cx="1916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POST</a:t>
              </a:r>
              <a:endParaRPr lang="ko-KR" altLang="en-US" sz="14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541477" y="2831889"/>
            <a:ext cx="1479054" cy="307777"/>
            <a:chOff x="7473706" y="2348273"/>
            <a:chExt cx="1479054" cy="30777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5842" y="2348273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임시 저장 기능</a:t>
              </a:r>
              <a:endParaRPr lang="ko-KR" altLang="en-US" sz="14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41477" y="3856671"/>
            <a:ext cx="2740746" cy="307777"/>
            <a:chOff x="7473706" y="2348273"/>
            <a:chExt cx="2740746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26486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SummerNote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라이브러리 사용</a:t>
              </a:r>
              <a:endParaRPr lang="ko-KR" altLang="en-US" sz="14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7541477" y="3344280"/>
            <a:ext cx="2609043" cy="307777"/>
            <a:chOff x="7473706" y="2348273"/>
            <a:chExt cx="2609043" cy="307777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842" y="2348273"/>
              <a:ext cx="2516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Multipart - </a:t>
              </a:r>
              <a:r>
                <a:rPr lang="ko-KR" altLang="en-US" sz="1400" dirty="0" smtClean="0"/>
                <a:t>이미지 파일 저장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01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9131" y="132928"/>
            <a:ext cx="4710163" cy="1440000"/>
            <a:chOff x="1238250" y="2764281"/>
            <a:chExt cx="4710163" cy="1819328"/>
          </a:xfrm>
        </p:grpSpPr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리뷰 상세보기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7541477" y="2319498"/>
            <a:ext cx="2578394" cy="307777"/>
            <a:chOff x="7473706" y="2348273"/>
            <a:chExt cx="2578394" cy="30777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65842" y="2348273"/>
              <a:ext cx="2486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PUT, DELETE</a:t>
              </a:r>
              <a:endParaRPr lang="ko-KR" altLang="en-US" sz="14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541477" y="2831889"/>
            <a:ext cx="965132" cy="307777"/>
            <a:chOff x="7473706" y="2348273"/>
            <a:chExt cx="965132" cy="3077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65842" y="2348273"/>
              <a:ext cx="872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Principal</a:t>
              </a:r>
              <a:endParaRPr lang="ko-KR" altLang="en-US" sz="14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41477" y="3856671"/>
            <a:ext cx="1459818" cy="307777"/>
            <a:chOff x="7473706" y="2348273"/>
            <a:chExt cx="1459818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65842" y="2348273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Ajax </a:t>
              </a:r>
              <a:r>
                <a:rPr lang="ko-KR" altLang="en-US" sz="1400" dirty="0" smtClean="0"/>
                <a:t>통신 이용</a:t>
              </a:r>
              <a:endParaRPr lang="ko-KR" altLang="en-US" sz="14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41477" y="4368337"/>
            <a:ext cx="4000578" cy="523220"/>
            <a:chOff x="7473706" y="2295158"/>
            <a:chExt cx="4000578" cy="5232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65842" y="2295158"/>
              <a:ext cx="3908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비동기</a:t>
              </a:r>
              <a:r>
                <a:rPr lang="ko-KR" altLang="en-US" sz="1400" dirty="0" smtClean="0"/>
                <a:t> 통신을 이용하여 </a:t>
              </a:r>
              <a:r>
                <a:rPr lang="ko-KR" altLang="en-US" sz="1400" dirty="0" err="1" smtClean="0"/>
                <a:t>새로고침하지</a:t>
              </a:r>
              <a:r>
                <a:rPr lang="ko-KR" altLang="en-US" sz="1400" dirty="0" smtClean="0"/>
                <a:t> 않아도 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바로 작성한 </a:t>
              </a:r>
              <a:r>
                <a:rPr lang="ko-KR" altLang="en-US" sz="1400" dirty="0" err="1" smtClean="0"/>
                <a:t>댓글이</a:t>
              </a:r>
              <a:r>
                <a:rPr lang="ko-KR" altLang="en-US" sz="1400" dirty="0" smtClean="0"/>
                <a:t> 화면에 표시</a:t>
              </a:r>
              <a:endParaRPr lang="en-US" altLang="ko-KR" sz="1400" dirty="0" smtClean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7541477" y="3344280"/>
            <a:ext cx="2187581" cy="307777"/>
            <a:chOff x="7473706" y="2348273"/>
            <a:chExt cx="2187581" cy="307777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65842" y="2348273"/>
              <a:ext cx="2095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댓글</a:t>
              </a:r>
              <a:r>
                <a:rPr lang="ko-KR" altLang="en-US" sz="1400" dirty="0" smtClean="0"/>
                <a:t> 기능 </a:t>
              </a:r>
              <a:r>
                <a:rPr lang="en-US" altLang="ko-KR" sz="1400" dirty="0" smtClean="0"/>
                <a:t>– </a:t>
              </a:r>
              <a:r>
                <a:rPr lang="ko-KR" altLang="en-US" sz="1400" dirty="0" smtClean="0"/>
                <a:t>등록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삭제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03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269131" y="132928"/>
            <a:ext cx="4710163" cy="1440000"/>
            <a:chOff x="1238250" y="2764281"/>
            <a:chExt cx="4710163" cy="1819328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MY Page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7541477" y="2319498"/>
            <a:ext cx="1481940" cy="307777"/>
            <a:chOff x="7473706" y="2348273"/>
            <a:chExt cx="1481940" cy="30777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5842" y="2348273"/>
              <a:ext cx="13898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</a:t>
              </a:r>
              <a:endParaRPr lang="ko-KR" altLang="en-US" sz="14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541477" y="2831889"/>
            <a:ext cx="2860843" cy="307777"/>
            <a:chOff x="7473706" y="2348273"/>
            <a:chExt cx="2860843" cy="30777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5842" y="2348273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자신이 작성한 리뷰 리스트 조회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41477" y="3856671"/>
            <a:ext cx="3040379" cy="307777"/>
            <a:chOff x="7473706" y="2348273"/>
            <a:chExt cx="3040379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나를 </a:t>
              </a:r>
              <a:r>
                <a:rPr lang="ko-KR" altLang="en-US" sz="1400" dirty="0" err="1" smtClean="0"/>
                <a:t>좋아요한</a:t>
              </a:r>
              <a:r>
                <a:rPr lang="ko-KR" altLang="en-US" sz="1400" dirty="0" smtClean="0"/>
                <a:t> 사용자들 목록 조회</a:t>
              </a:r>
              <a:endParaRPr lang="ko-KR" altLang="en-US" sz="14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7541477" y="3344280"/>
            <a:ext cx="3112515" cy="307777"/>
            <a:chOff x="7473706" y="2348273"/>
            <a:chExt cx="3112515" cy="30777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65842" y="2348273"/>
              <a:ext cx="3020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작성한 리뷰 수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좋아요 수</a:t>
              </a:r>
              <a:r>
                <a:rPr lang="en-US" altLang="ko-KR" sz="1400" dirty="0" smtClean="0"/>
                <a:t>, Q&amp;A </a:t>
              </a:r>
              <a:r>
                <a:rPr lang="ko-KR" altLang="en-US" sz="1400" dirty="0" smtClean="0"/>
                <a:t>수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38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767765" y="-539024"/>
            <a:ext cx="14230450" cy="8004628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2400" y="190500"/>
            <a:ext cx="2205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400" spc="-3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571625" y="1365347"/>
            <a:ext cx="94597" cy="376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307285" y="1238318"/>
            <a:ext cx="3789820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endParaRPr lang="en-US" altLang="ko-KR" sz="24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en-US" altLang="ko-KR" sz="24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</a:t>
            </a:r>
            <a:r>
              <a:rPr lang="en-US" altLang="ko-KR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-hub </a:t>
            </a:r>
            <a:r>
              <a:rPr lang="ko-KR" altLang="en-US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방법</a:t>
            </a:r>
            <a:endParaRPr lang="en-US" altLang="ko-KR" sz="24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</a:t>
            </a:r>
            <a:r>
              <a:rPr lang="ko-KR" altLang="en-US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altLang="ko-KR" sz="24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방식</a:t>
            </a:r>
            <a:endParaRPr lang="en-US" altLang="ko-KR" sz="24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</a:t>
            </a:r>
            <a:endParaRPr lang="en-US" altLang="ko-KR" sz="24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180000"/>
              </a:lnSpc>
              <a:buFontTx/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 라이브러리</a:t>
            </a:r>
            <a:r>
              <a:rPr lang="en-US" altLang="ko-KR" sz="24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275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69131" y="132928"/>
            <a:ext cx="4710163" cy="1440000"/>
            <a:chOff x="1238250" y="2764281"/>
            <a:chExt cx="4710163" cy="1819328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5" name="평행 사변형 44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User Page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7541477" y="2319498"/>
            <a:ext cx="2008366" cy="307777"/>
            <a:chOff x="7473706" y="2348273"/>
            <a:chExt cx="2008366" cy="30777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5842" y="2348273"/>
              <a:ext cx="1916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POST</a:t>
              </a:r>
              <a:endParaRPr lang="ko-KR" altLang="en-US" sz="14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541477" y="2831889"/>
            <a:ext cx="3461969" cy="307777"/>
            <a:chOff x="7473706" y="2348273"/>
            <a:chExt cx="3461969" cy="30777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5842" y="2348273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다른 사용자가 작성한 리뷰 리스트 조회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41477" y="3856671"/>
            <a:ext cx="635875" cy="307777"/>
            <a:chOff x="7473706" y="2348273"/>
            <a:chExt cx="635875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</a:t>
              </a:r>
              <a:endParaRPr lang="ko-KR" altLang="en-US" sz="14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7541477" y="3344280"/>
            <a:ext cx="2152315" cy="307777"/>
            <a:chOff x="7473706" y="2348273"/>
            <a:chExt cx="2152315" cy="30777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65842" y="2348273"/>
              <a:ext cx="2060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다른 사용자에 </a:t>
              </a:r>
              <a:r>
                <a:rPr lang="en-US" altLang="ko-KR" sz="1400" dirty="0"/>
                <a:t>“</a:t>
              </a:r>
              <a:r>
                <a:rPr lang="ko-KR" altLang="en-US" sz="1400" dirty="0"/>
                <a:t>좋아요</a:t>
              </a:r>
              <a:r>
                <a:rPr lang="en-US" altLang="ko-KR" sz="1400" dirty="0" smtClean="0"/>
                <a:t>”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50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269131" y="132928"/>
            <a:ext cx="4710163" cy="1440000"/>
            <a:chOff x="1238250" y="2764281"/>
            <a:chExt cx="4710163" cy="1819328"/>
          </a:xfrm>
        </p:grpSpPr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kumimoji="0" lang="en-US" altLang="ko-KR" sz="2000" b="1" dirty="0" err="1" smtClean="0">
                  <a:latin typeface="나눔스퀘어라운드 Regular" pitchFamily="50" charset="-127"/>
                  <a:ea typeface="나눔스퀘어라운드 Regular" pitchFamily="50" charset="-127"/>
                </a:rPr>
                <a:t>MyTraveler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41477" y="2319498"/>
            <a:ext cx="1481940" cy="307777"/>
            <a:chOff x="7473706" y="2348273"/>
            <a:chExt cx="1481940" cy="30777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65842" y="2348273"/>
              <a:ext cx="13898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</a:t>
              </a:r>
              <a:endParaRPr lang="ko-KR" altLang="en-US" sz="14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541477" y="2831889"/>
            <a:ext cx="1838127" cy="307777"/>
            <a:chOff x="7473706" y="2348273"/>
            <a:chExt cx="1838127" cy="3077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842" y="2348273"/>
              <a:ext cx="1745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베스트 </a:t>
              </a:r>
              <a:r>
                <a:rPr lang="ko-KR" altLang="en-US" sz="1400" dirty="0" err="1" smtClean="0"/>
                <a:t>리뷰어</a:t>
              </a:r>
              <a:r>
                <a:rPr lang="ko-KR" altLang="en-US" sz="1400" dirty="0" smtClean="0"/>
                <a:t> 조회</a:t>
              </a:r>
              <a:endParaRPr lang="ko-KR" altLang="en-US" sz="14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41477" y="3856671"/>
            <a:ext cx="3102897" cy="307777"/>
            <a:chOff x="7473706" y="2348273"/>
            <a:chExt cx="3102897" cy="30777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30107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자신이 좋아요 한 </a:t>
              </a:r>
              <a:r>
                <a:rPr lang="ko-KR" altLang="en-US" sz="1400" dirty="0" err="1" smtClean="0"/>
                <a:t>리뷰어</a:t>
              </a:r>
              <a:r>
                <a:rPr lang="ko-KR" altLang="en-US" sz="1400" dirty="0" smtClean="0"/>
                <a:t> 목록 조회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41477" y="4421452"/>
            <a:ext cx="3641506" cy="307777"/>
            <a:chOff x="7473706" y="2348273"/>
            <a:chExt cx="3641506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3549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내가 </a:t>
              </a:r>
              <a:r>
                <a:rPr lang="ko-KR" altLang="en-US" sz="1400" dirty="0" err="1" smtClean="0"/>
                <a:t>좋아요한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리뷰어들의</a:t>
              </a:r>
              <a:r>
                <a:rPr lang="ko-KR" altLang="en-US" sz="1400" dirty="0" smtClean="0"/>
                <a:t> 최신 리뷰 조회</a:t>
              </a:r>
              <a:endParaRPr lang="ko-KR" altLang="en-US" sz="14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7541477" y="3344280"/>
            <a:ext cx="1658590" cy="307777"/>
            <a:chOff x="7473706" y="2348273"/>
            <a:chExt cx="1658590" cy="30777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5842" y="2348273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가로 스크롤 구현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11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269131" y="138975"/>
            <a:ext cx="6738061" cy="1440000"/>
            <a:chOff x="1238250" y="2764281"/>
            <a:chExt cx="4710163" cy="1819328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정보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지역 별 정보 조회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/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검색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2" y="5487052"/>
            <a:ext cx="5610225" cy="103822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541477" y="2319498"/>
            <a:ext cx="1464307" cy="307777"/>
            <a:chOff x="7473706" y="2348273"/>
            <a:chExt cx="1464307" cy="30777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5842" y="2348273"/>
              <a:ext cx="137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- GET</a:t>
              </a:r>
              <a:endParaRPr lang="ko-KR" altLang="en-US" sz="14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541477" y="2831889"/>
            <a:ext cx="4244235" cy="307777"/>
            <a:chOff x="7473706" y="2348273"/>
            <a:chExt cx="4244235" cy="3077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65842" y="2348273"/>
              <a:ext cx="4152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국내의 각 지역별 카페 </a:t>
              </a:r>
              <a:r>
                <a:rPr lang="en-US" altLang="ko-KR" sz="1400" dirty="0"/>
                <a:t>· </a:t>
              </a:r>
              <a:r>
                <a:rPr lang="ko-KR" altLang="en-US" sz="1400" dirty="0" err="1"/>
                <a:t>맛집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/ </a:t>
              </a:r>
              <a:r>
                <a:rPr lang="ko-KR" altLang="en-US" sz="1400" dirty="0" err="1"/>
                <a:t>놀거리</a:t>
              </a:r>
              <a:r>
                <a:rPr lang="ko-KR" altLang="en-US" sz="1400" dirty="0"/>
                <a:t> 정보 제공</a:t>
              </a:r>
              <a:r>
                <a:rPr lang="en-US" altLang="ko-KR" sz="1400" dirty="0"/>
                <a:t> </a:t>
              </a:r>
              <a:endParaRPr lang="ko-KR" altLang="en-US" sz="14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41477" y="3342457"/>
            <a:ext cx="2080181" cy="307777"/>
            <a:chOff x="7473706" y="2346450"/>
            <a:chExt cx="2080181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65842" y="2346450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여행지 검색 기능 구현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41477" y="3780913"/>
            <a:ext cx="2391740" cy="523220"/>
            <a:chOff x="7473706" y="2272515"/>
            <a:chExt cx="2391740" cy="5232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65842" y="2272515"/>
              <a:ext cx="2299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검색어</a:t>
              </a:r>
              <a:r>
                <a:rPr lang="ko-KR" altLang="en-US" sz="1400" dirty="0"/>
                <a:t> 자동완성 기능</a:t>
              </a:r>
              <a:endParaRPr lang="en-US" altLang="ko-KR" sz="1400" dirty="0"/>
            </a:p>
            <a:p>
              <a:r>
                <a:rPr lang="en-US" altLang="ko-KR" sz="1400" dirty="0"/>
                <a:t>JavaScript - autocomplete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41477" y="4421452"/>
            <a:ext cx="3883559" cy="307777"/>
            <a:chOff x="7473706" y="2348273"/>
            <a:chExt cx="3883559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이미 존재하는 지역만 검색할 수 있도록 설계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8892" y="5079960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자동완성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92" y="1113414"/>
            <a:ext cx="5610226" cy="39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25884E36-3CF9-4950-A562-8B7023B52F14}"/>
              </a:ext>
            </a:extLst>
          </p:cNvPr>
          <p:cNvSpPr/>
          <p:nvPr/>
        </p:nvSpPr>
        <p:spPr>
          <a:xfrm>
            <a:off x="269131" y="138975"/>
            <a:ext cx="2240428" cy="144000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/>
          </a:p>
        </p:txBody>
      </p:sp>
      <p:grpSp>
        <p:nvGrpSpPr>
          <p:cNvPr id="35" name="그룹 34"/>
          <p:cNvGrpSpPr/>
          <p:nvPr/>
        </p:nvGrpSpPr>
        <p:grpSpPr>
          <a:xfrm>
            <a:off x="269131" y="138975"/>
            <a:ext cx="6738061" cy="1440000"/>
            <a:chOff x="1238250" y="2764281"/>
            <a:chExt cx="4710163" cy="1819328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정보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카페 </a:t>
              </a:r>
              <a:r>
                <a:rPr lang="en-US" altLang="ko-KR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 </a:t>
              </a:r>
              <a:r>
                <a:rPr lang="ko-KR" altLang="en-US" sz="2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맛집</a:t>
              </a:r>
              <a:r>
                <a:rPr lang="ko-KR" altLang="en-US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놀거리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541477" y="2319498"/>
            <a:ext cx="1464307" cy="307777"/>
            <a:chOff x="7473706" y="2348273"/>
            <a:chExt cx="1464307" cy="30777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65842" y="2348273"/>
              <a:ext cx="137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- GET</a:t>
              </a:r>
              <a:endParaRPr lang="ko-KR" altLang="en-US" sz="14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41477" y="2831889"/>
            <a:ext cx="1900644" cy="307777"/>
            <a:chOff x="7473706" y="2348273"/>
            <a:chExt cx="1900644" cy="30777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5842" y="2348273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지역별 </a:t>
              </a:r>
              <a:r>
                <a:rPr lang="ko-KR" altLang="en-US" sz="1400" dirty="0" err="1"/>
                <a:t>놀거리</a:t>
              </a:r>
              <a:r>
                <a:rPr lang="ko-KR" altLang="en-US" sz="1400" dirty="0"/>
                <a:t> 목록 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41477" y="3856671"/>
            <a:ext cx="3399452" cy="307777"/>
            <a:chOff x="7473706" y="2348273"/>
            <a:chExt cx="3399452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화면을 넘어가는 데이터 </a:t>
              </a:r>
              <a:r>
                <a:rPr lang="ko-KR" altLang="en-US" sz="1400" dirty="0" err="1"/>
                <a:t>스와이프</a:t>
              </a:r>
              <a:r>
                <a:rPr lang="ko-KR" altLang="en-US" sz="1400" dirty="0"/>
                <a:t> 처리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69" y="1572839"/>
            <a:ext cx="6178369" cy="4363052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7541477" y="3344280"/>
            <a:ext cx="2182773" cy="307777"/>
            <a:chOff x="7473706" y="2348273"/>
            <a:chExt cx="2182773" cy="30777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5842" y="2348273"/>
              <a:ext cx="20906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지역별 카페 </a:t>
              </a:r>
              <a:r>
                <a:rPr lang="en-US" altLang="ko-KR" sz="1400" dirty="0"/>
                <a:t>· </a:t>
              </a:r>
              <a:r>
                <a:rPr lang="ko-KR" altLang="en-US" sz="1400" dirty="0" err="1"/>
                <a:t>맛집</a:t>
              </a:r>
              <a:r>
                <a:rPr lang="ko-KR" altLang="en-US" sz="1400" dirty="0"/>
                <a:t> 목록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75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25884E36-3CF9-4950-A562-8B7023B52F14}"/>
              </a:ext>
            </a:extLst>
          </p:cNvPr>
          <p:cNvSpPr/>
          <p:nvPr/>
        </p:nvSpPr>
        <p:spPr>
          <a:xfrm>
            <a:off x="269131" y="138975"/>
            <a:ext cx="2240428" cy="144000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/>
          </a:p>
        </p:txBody>
      </p:sp>
      <p:grpSp>
        <p:nvGrpSpPr>
          <p:cNvPr id="31" name="그룹 30"/>
          <p:cNvGrpSpPr/>
          <p:nvPr/>
        </p:nvGrpSpPr>
        <p:grpSpPr>
          <a:xfrm>
            <a:off x="269131" y="138975"/>
            <a:ext cx="6738061" cy="1440000"/>
            <a:chOff x="1238250" y="2764281"/>
            <a:chExt cx="4710163" cy="1819328"/>
          </a:xfrm>
        </p:grpSpPr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정보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카페 </a:t>
              </a:r>
              <a:r>
                <a:rPr lang="en-US" altLang="ko-KR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 </a:t>
              </a:r>
              <a:r>
                <a:rPr lang="ko-KR" altLang="en-US" sz="2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맛집</a:t>
              </a:r>
              <a:r>
                <a:rPr lang="ko-KR" altLang="en-US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놀거리</a:t>
              </a:r>
              <a:r>
                <a:rPr lang="ko-KR" altLang="en-US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상세정보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0" y="1788659"/>
            <a:ext cx="5889288" cy="413602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541477" y="2319498"/>
            <a:ext cx="1464307" cy="307777"/>
            <a:chOff x="7473706" y="2348273"/>
            <a:chExt cx="1464307" cy="3077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842" y="2348273"/>
              <a:ext cx="137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- GET</a:t>
              </a:r>
              <a:endParaRPr lang="ko-KR" altLang="en-US" sz="14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41477" y="2831889"/>
            <a:ext cx="1996825" cy="307777"/>
            <a:chOff x="7473706" y="2348273"/>
            <a:chExt cx="1996825" cy="30777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1904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카카오 </a:t>
              </a:r>
              <a:r>
                <a:rPr lang="en-US" altLang="ko-KR" sz="1400" dirty="0" smtClean="0"/>
                <a:t>Map API </a:t>
              </a:r>
              <a:r>
                <a:rPr lang="ko-KR" altLang="en-US" sz="1400" dirty="0" smtClean="0"/>
                <a:t>사용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41477" y="3856671"/>
            <a:ext cx="635875" cy="307777"/>
            <a:chOff x="7473706" y="2348273"/>
            <a:chExt cx="635875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</a:t>
              </a:r>
              <a:endParaRPr lang="ko-KR" altLang="en-US" sz="14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7541477" y="3344280"/>
            <a:ext cx="635875" cy="307777"/>
            <a:chOff x="7473706" y="2348273"/>
            <a:chExt cx="635875" cy="30777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65842" y="234827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4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69131" y="132928"/>
            <a:ext cx="3621933" cy="1440000"/>
            <a:chOff x="1238250" y="2764281"/>
            <a:chExt cx="4710163" cy="1819328"/>
          </a:xfrm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Q&amp;A – Create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86" r="8909"/>
          <a:stretch/>
        </p:blipFill>
        <p:spPr>
          <a:xfrm>
            <a:off x="931035" y="3819148"/>
            <a:ext cx="4416953" cy="24920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35" y="1353766"/>
            <a:ext cx="4416916" cy="245017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7541477" y="2319498"/>
            <a:ext cx="2008366" cy="307777"/>
            <a:chOff x="7473706" y="2348273"/>
            <a:chExt cx="2008366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65842" y="2348273"/>
              <a:ext cx="1916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POST</a:t>
              </a:r>
              <a:endParaRPr lang="ko-KR" altLang="en-US" sz="14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41477" y="2831889"/>
            <a:ext cx="1237001" cy="307777"/>
            <a:chOff x="7473706" y="2348273"/>
            <a:chExt cx="1237001" cy="30777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65842" y="2348273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비밀글</a:t>
              </a:r>
              <a:r>
                <a:rPr lang="ko-KR" altLang="en-US" sz="1400" dirty="0" smtClean="0"/>
                <a:t> 기능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41477" y="3856671"/>
            <a:ext cx="3399452" cy="307777"/>
            <a:chOff x="7473706" y="2348273"/>
            <a:chExt cx="3399452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비밀글은</a:t>
              </a:r>
              <a:r>
                <a:rPr lang="ko-KR" altLang="en-US" sz="1400" dirty="0" smtClean="0"/>
                <a:t> 작성자와 관리자만 열람 가능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4421452"/>
            <a:ext cx="3086867" cy="307777"/>
            <a:chOff x="7473706" y="2348273"/>
            <a:chExt cx="3086867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299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자신이 작성했던 </a:t>
              </a:r>
              <a:r>
                <a:rPr lang="en-US" altLang="ko-KR" sz="1400" dirty="0"/>
                <a:t>Q&amp;A </a:t>
              </a:r>
              <a:r>
                <a:rPr lang="ko-KR" altLang="en-US" sz="1400" dirty="0"/>
                <a:t>리스트 조회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7541477" y="3344280"/>
            <a:ext cx="2860843" cy="307777"/>
            <a:chOff x="7473706" y="2348273"/>
            <a:chExt cx="2860843" cy="30777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65842" y="2348273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일반글은</a:t>
              </a:r>
              <a:r>
                <a:rPr lang="ko-KR" altLang="en-US" sz="1400" dirty="0" smtClean="0"/>
                <a:t> 모든 사용자 열람 가능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4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69131" y="132928"/>
            <a:ext cx="4036169" cy="1440000"/>
            <a:chOff x="1238250" y="2764281"/>
            <a:chExt cx="4710163" cy="1819328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Q&amp;A – Update &amp; Delete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09" y="1472614"/>
            <a:ext cx="4118254" cy="16670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09" y="3190875"/>
            <a:ext cx="4074761" cy="18744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08" y="5116536"/>
            <a:ext cx="4163491" cy="166526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7541477" y="2319498"/>
            <a:ext cx="2171873" cy="307777"/>
            <a:chOff x="7473706" y="2348273"/>
            <a:chExt cx="2171873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65842" y="2348273"/>
              <a:ext cx="20797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PUT, DELETE</a:t>
              </a:r>
              <a:endParaRPr lang="ko-KR" altLang="en-US" sz="14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41477" y="2831889"/>
            <a:ext cx="4047706" cy="307777"/>
            <a:chOff x="7473706" y="2348273"/>
            <a:chExt cx="4047706" cy="30777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65842" y="2348273"/>
              <a:ext cx="3955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Principal – </a:t>
              </a:r>
              <a:r>
                <a:rPr lang="ko-KR" altLang="en-US" sz="1400" dirty="0" smtClean="0"/>
                <a:t>자신이 작성한 글만 수정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삭제 가능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41477" y="3856671"/>
            <a:ext cx="2860843" cy="307777"/>
            <a:chOff x="7473706" y="2348273"/>
            <a:chExt cx="2860843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관리자는 모든 </a:t>
              </a:r>
              <a:r>
                <a:rPr lang="ko-KR" altLang="en-US" sz="1400" dirty="0" err="1" smtClean="0"/>
                <a:t>게시글</a:t>
              </a:r>
              <a:r>
                <a:rPr lang="ko-KR" altLang="en-US" sz="1400" dirty="0" smtClean="0"/>
                <a:t> 열람 가능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7541477" y="3344280"/>
            <a:ext cx="3086867" cy="307777"/>
            <a:chOff x="7473706" y="2348273"/>
            <a:chExt cx="3086867" cy="30777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65842" y="2348273"/>
              <a:ext cx="299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자신이 작성했던 </a:t>
              </a:r>
              <a:r>
                <a:rPr lang="en-US" altLang="ko-KR" sz="1400" dirty="0" smtClean="0"/>
                <a:t>Q&amp;A </a:t>
              </a:r>
              <a:r>
                <a:rPr lang="ko-KR" altLang="en-US" sz="1400" dirty="0" smtClean="0"/>
                <a:t>리스트 조회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06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898421" y="-1097037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256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2011263"/>
            <a:ext cx="3430747" cy="2162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8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1 )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 정보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CRUD</a:t>
            </a: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2 ) </a:t>
            </a:r>
            <a:r>
              <a:rPr lang="ko-KR" altLang="en-US" sz="20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검색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3 ) Q&amp;A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답글 달기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26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</a:t>
            </a:r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280913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00930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00929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21565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05952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21565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3576250" y="4925763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회원 검색 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/ </a:t>
            </a: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D078D-E0B3-454F-AA4F-9C1EA0E80010}"/>
              </a:ext>
            </a:extLst>
          </p:cNvPr>
          <p:cNvSpPr txBox="1"/>
          <p:nvPr/>
        </p:nvSpPr>
        <p:spPr>
          <a:xfrm>
            <a:off x="608884" y="4688544"/>
            <a:ext cx="2834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회원 닉네임으로 검색 기능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소셜</a:t>
            </a:r>
            <a:r>
              <a:rPr lang="ko-KR" altLang="en-US" sz="1400" dirty="0" smtClean="0"/>
              <a:t> 로그인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일반 회원 구분하여 조회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회원 삭제</a:t>
            </a:r>
            <a:endParaRPr lang="en-US" altLang="ko-KR" sz="1400" dirty="0" smtClean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F7E7D-ABC9-416D-BFEF-F152F474C6EA}"/>
              </a:ext>
            </a:extLst>
          </p:cNvPr>
          <p:cNvSpPr txBox="1"/>
          <p:nvPr/>
        </p:nvSpPr>
        <p:spPr>
          <a:xfrm>
            <a:off x="8856425" y="4688544"/>
            <a:ext cx="28584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답글</a:t>
            </a:r>
            <a:r>
              <a:rPr lang="ko-KR" altLang="en-US" sz="1400" dirty="0" smtClean="0"/>
              <a:t> 작성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답글</a:t>
            </a:r>
            <a:r>
              <a:rPr lang="ko-KR" altLang="en-US" sz="1400" dirty="0" smtClean="0"/>
              <a:t> 수정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답글</a:t>
            </a:r>
            <a:r>
              <a:rPr lang="ko-KR" altLang="en-US" sz="1400" dirty="0" smtClean="0"/>
              <a:t> 삭제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관리자만 </a:t>
            </a:r>
            <a:r>
              <a:rPr lang="ko-KR" altLang="en-US" sz="1400" dirty="0" err="1" smtClean="0"/>
              <a:t>답글</a:t>
            </a:r>
            <a:r>
              <a:rPr lang="ko-KR" altLang="en-US" sz="1400" dirty="0" smtClean="0"/>
              <a:t> 작성 가능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04CBA2-DC73-4183-8786-D6280032E426}"/>
              </a:ext>
            </a:extLst>
          </p:cNvPr>
          <p:cNvSpPr txBox="1"/>
          <p:nvPr/>
        </p:nvSpPr>
        <p:spPr>
          <a:xfrm>
            <a:off x="7134056" y="1677297"/>
            <a:ext cx="3424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카페 </a:t>
            </a:r>
            <a:r>
              <a:rPr lang="en-US" altLang="ko-KR" sz="1400" dirty="0"/>
              <a:t>· </a:t>
            </a:r>
            <a:r>
              <a:rPr lang="ko-KR" altLang="en-US" sz="1400" dirty="0" err="1"/>
              <a:t>맛집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정보 추가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수정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삭제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놀거리</a:t>
            </a:r>
            <a:r>
              <a:rPr lang="ko-KR" altLang="en-US" sz="1400" dirty="0" smtClean="0"/>
              <a:t> 정보 추가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수정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삭제</a:t>
            </a:r>
            <a:endParaRPr lang="en-US" altLang="ko-KR" sz="1400" dirty="0" smtClean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375290" y="1769630"/>
            <a:ext cx="144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여행지 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CRUD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7281533" y="4925763"/>
            <a:ext cx="1146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Q&amp;A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lt"/>
              </a:rPr>
              <a:t>답글</a:t>
            </a:r>
            <a:endParaRPr lang="ko-KR" alt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56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8756" y="100474"/>
            <a:ext cx="5092141" cy="1440000"/>
            <a:chOff x="1238250" y="2764281"/>
            <a:chExt cx="4710163" cy="1819328"/>
          </a:xfrm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CRUD –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</a:t>
              </a:r>
              <a:r>
                <a:rPr lang="ko-KR" altLang="en-US" sz="2000" b="1" dirty="0" err="1" smtClean="0">
                  <a:latin typeface="나눔스퀘어라운드 Regular" pitchFamily="50" charset="-127"/>
                  <a:ea typeface="나눔스퀘어라운드 Regular" pitchFamily="50" charset="-127"/>
                </a:rPr>
                <a:t>홈화면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393229"/>
            <a:ext cx="6560041" cy="409706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227277" y="2781355"/>
            <a:ext cx="2448871" cy="307777"/>
            <a:chOff x="7473706" y="2348273"/>
            <a:chExt cx="2448871" cy="30777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2356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놀거리</a:t>
              </a:r>
              <a:r>
                <a:rPr lang="ko-KR" altLang="en-US" sz="1400" dirty="0" smtClean="0"/>
                <a:t> 및 카페</a:t>
              </a:r>
              <a:r>
                <a:rPr lang="en-US" altLang="ko-KR" sz="1400" dirty="0" smtClean="0"/>
                <a:t>/</a:t>
              </a:r>
              <a:r>
                <a:rPr lang="ko-KR" altLang="en-US" sz="1400" dirty="0" smtClean="0"/>
                <a:t>식당 </a:t>
              </a:r>
              <a:r>
                <a:rPr lang="en-US" altLang="ko-KR" sz="1400" dirty="0" smtClean="0"/>
                <a:t>CRUD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227277" y="3293746"/>
            <a:ext cx="1357226" cy="307777"/>
            <a:chOff x="7473706" y="2348273"/>
            <a:chExt cx="1357226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12650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회원정보 </a:t>
              </a:r>
              <a:r>
                <a:rPr lang="en-US" altLang="ko-KR" sz="1400" dirty="0" smtClean="0"/>
                <a:t>RD</a:t>
              </a:r>
              <a:r>
                <a:rPr lang="ko-KR" altLang="en-US" sz="1400" dirty="0" smtClean="0"/>
                <a:t> </a:t>
              </a:r>
              <a:endParaRPr lang="ko-KR" altLang="en-US" sz="1400" dirty="0"/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7952873" y="2781355"/>
            <a:ext cx="19251" cy="1440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8227277" y="3806137"/>
            <a:ext cx="1778816" cy="307777"/>
            <a:chOff x="7473706" y="2348273"/>
            <a:chExt cx="1778816" cy="307777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842" y="2348273"/>
              <a:ext cx="1686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QnA</a:t>
              </a:r>
              <a:r>
                <a:rPr lang="ko-KR" altLang="en-US" sz="1400" dirty="0" smtClean="0"/>
                <a:t>페이지로 이동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233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08268" y="2397422"/>
            <a:ext cx="637546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1. </a:t>
            </a:r>
            <a:r>
              <a:rPr lang="ko-KR" altLang="en-US" sz="6000" b="1" spc="300" dirty="0" smtClean="0">
                <a:solidFill>
                  <a:srgbClr val="FFC000"/>
                </a:solidFill>
                <a:latin typeface="맑은고딕"/>
              </a:rPr>
              <a:t>프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로젝트 소개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01642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8756" y="100474"/>
            <a:ext cx="5092141" cy="1440000"/>
            <a:chOff x="1238250" y="2764281"/>
            <a:chExt cx="4710163" cy="1819328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CRUD –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등록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,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수정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698" r="18923"/>
          <a:stretch/>
        </p:blipFill>
        <p:spPr>
          <a:xfrm>
            <a:off x="278756" y="1859012"/>
            <a:ext cx="3384967" cy="34510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3613" y="8037228"/>
            <a:ext cx="7820025" cy="366712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7254079" y="2449516"/>
            <a:ext cx="2424185" cy="307777"/>
            <a:chOff x="7473706" y="2348273"/>
            <a:chExt cx="2424185" cy="307777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65842" y="2348273"/>
              <a:ext cx="2332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POST, PUT</a:t>
              </a:r>
              <a:endParaRPr lang="ko-KR" altLang="en-US" sz="140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254079" y="2961907"/>
            <a:ext cx="3094048" cy="307777"/>
            <a:chOff x="7473706" y="2348273"/>
            <a:chExt cx="3094048" cy="307777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65842" y="2348273"/>
              <a:ext cx="3001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지역별 </a:t>
              </a:r>
              <a:r>
                <a:rPr lang="ko-KR" altLang="en-US" sz="1400" dirty="0" err="1" smtClean="0"/>
                <a:t>놀거리</a:t>
              </a:r>
              <a:r>
                <a:rPr lang="ko-KR" altLang="en-US" sz="1400" dirty="0" smtClean="0"/>
                <a:t> 및 카페</a:t>
              </a:r>
              <a:r>
                <a:rPr lang="en-US" altLang="ko-KR" sz="1400" dirty="0" smtClean="0"/>
                <a:t>/</a:t>
              </a:r>
              <a:r>
                <a:rPr lang="ko-KR" altLang="en-US" sz="1400" dirty="0" smtClean="0"/>
                <a:t>식당 </a:t>
              </a:r>
              <a:r>
                <a:rPr lang="en-US" altLang="ko-KR" sz="1400" dirty="0" smtClean="0"/>
                <a:t>Create</a:t>
              </a:r>
              <a:endParaRPr lang="ko-KR" altLang="en-US" sz="1400" dirty="0"/>
            </a:p>
          </p:txBody>
        </p:sp>
      </p:grpSp>
      <p:cxnSp>
        <p:nvCxnSpPr>
          <p:cNvPr id="49" name="직선 연결선 48"/>
          <p:cNvCxnSpPr/>
          <p:nvPr/>
        </p:nvCxnSpPr>
        <p:spPr>
          <a:xfrm>
            <a:off x="7055953" y="2449680"/>
            <a:ext cx="19251" cy="2160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7254079" y="3474298"/>
            <a:ext cx="4967189" cy="523220"/>
            <a:chOff x="7473706" y="2348273"/>
            <a:chExt cx="4967189" cy="52322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65842" y="2348273"/>
              <a:ext cx="4875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해당 도시 클릭 </a:t>
              </a:r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구 클릭 </a:t>
              </a:r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추가할 내용 </a:t>
              </a:r>
              <a:r>
                <a:rPr lang="ko-KR" altLang="en-US" sz="1400" dirty="0" smtClean="0"/>
                <a:t>작성</a:t>
              </a:r>
            </a:p>
            <a:p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도시를 클릭하면 </a:t>
              </a:r>
              <a:r>
                <a:rPr lang="en-US" altLang="ko-KR" sz="1400" dirty="0" smtClean="0"/>
                <a:t>append</a:t>
              </a:r>
              <a:r>
                <a:rPr lang="ko-KR" altLang="en-US" sz="1400" dirty="0" smtClean="0"/>
                <a:t>로 구의 리스트를 그리도록 구현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rcRect l="7578" r="7179"/>
          <a:stretch/>
        </p:blipFill>
        <p:spPr>
          <a:xfrm>
            <a:off x="3601512" y="1879441"/>
            <a:ext cx="3347350" cy="3278347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7251925" y="4202132"/>
            <a:ext cx="3226456" cy="307777"/>
            <a:chOff x="7473706" y="2348273"/>
            <a:chExt cx="3226456" cy="307777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565842" y="2348273"/>
              <a:ext cx="3134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지역별</a:t>
              </a:r>
              <a:r>
                <a:rPr lang="en-US" altLang="ko-KR" sz="1400" dirty="0" smtClean="0"/>
                <a:t> </a:t>
              </a:r>
              <a:r>
                <a:rPr lang="ko-KR" altLang="en-US" sz="1400" dirty="0" err="1" smtClean="0"/>
                <a:t>놀거리</a:t>
              </a:r>
              <a:r>
                <a:rPr lang="ko-KR" altLang="en-US" sz="1400" dirty="0" smtClean="0"/>
                <a:t> 및 카페</a:t>
              </a:r>
              <a:r>
                <a:rPr lang="en-US" altLang="ko-KR" sz="1400" dirty="0" smtClean="0"/>
                <a:t>/</a:t>
              </a:r>
              <a:r>
                <a:rPr lang="ko-KR" altLang="en-US" sz="1400" dirty="0" smtClean="0"/>
                <a:t>식당 </a:t>
              </a:r>
              <a:r>
                <a:rPr lang="en-US" altLang="ko-KR" sz="1400" dirty="0" smtClean="0"/>
                <a:t>Update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9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78756" y="100474"/>
            <a:ext cx="5092141" cy="1440000"/>
            <a:chOff x="1238250" y="2764281"/>
            <a:chExt cx="4710163" cy="1819328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4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CRUD –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삭제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1823"/>
            <a:ext cx="4608769" cy="2298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00475"/>
            <a:ext cx="4610971" cy="187642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084277" y="2355723"/>
            <a:ext cx="1626017" cy="307777"/>
            <a:chOff x="7473706" y="2348273"/>
            <a:chExt cx="1626017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15338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–Delete</a:t>
              </a:r>
              <a:endParaRPr lang="ko-KR" altLang="en-US" sz="14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084277" y="2868114"/>
            <a:ext cx="2392766" cy="307777"/>
            <a:chOff x="7473706" y="2348273"/>
            <a:chExt cx="2392766" cy="307777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5842" y="2348273"/>
              <a:ext cx="2300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놀거리</a:t>
              </a:r>
              <a:r>
                <a:rPr lang="ko-KR" altLang="en-US" sz="1400" dirty="0" smtClean="0"/>
                <a:t> 및 카페</a:t>
              </a:r>
              <a:r>
                <a:rPr lang="en-US" altLang="ko-KR" sz="1400" dirty="0" smtClean="0"/>
                <a:t>/</a:t>
              </a:r>
              <a:r>
                <a:rPr lang="ko-KR" altLang="en-US" sz="1400" dirty="0" smtClean="0"/>
                <a:t>식당 삭제</a:t>
              </a:r>
              <a:endParaRPr lang="ko-KR" altLang="en-US" sz="14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084277" y="3892896"/>
            <a:ext cx="2751838" cy="307777"/>
            <a:chOff x="7473706" y="2348273"/>
            <a:chExt cx="2751838" cy="30777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5842" y="2348273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놀거리</a:t>
              </a:r>
              <a:r>
                <a:rPr lang="ko-KR" altLang="en-US" sz="1400" dirty="0"/>
                <a:t> 및 카페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식당 검색 </a:t>
              </a:r>
              <a:r>
                <a:rPr lang="ko-KR" altLang="en-US" sz="1400" dirty="0" smtClean="0"/>
                <a:t>기능</a:t>
              </a:r>
              <a:endParaRPr lang="en-US" altLang="ko-KR" sz="1400" dirty="0" smtClean="0"/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6809873" y="2355723"/>
            <a:ext cx="19251" cy="2448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7084277" y="3380505"/>
            <a:ext cx="2213422" cy="307777"/>
            <a:chOff x="7473706" y="2348273"/>
            <a:chExt cx="2213422" cy="307777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65842" y="2348273"/>
              <a:ext cx="2121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Pageable</a:t>
              </a:r>
              <a:r>
                <a:rPr lang="ko-KR" altLang="en-US" sz="1400" dirty="0" smtClean="0"/>
                <a:t>로 </a:t>
              </a:r>
              <a:r>
                <a:rPr lang="ko-KR" altLang="en-US" sz="1400" dirty="0" err="1" smtClean="0"/>
                <a:t>페이징</a:t>
              </a:r>
              <a:r>
                <a:rPr lang="ko-KR" altLang="en-US" sz="1400" dirty="0" smtClean="0"/>
                <a:t> 처리</a:t>
              </a:r>
              <a:endParaRPr lang="ko-KR" altLang="en-US" sz="1400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084277" y="4405287"/>
            <a:ext cx="1459818" cy="307777"/>
            <a:chOff x="7473706" y="2348273"/>
            <a:chExt cx="1459818" cy="30777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65842" y="2348273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Ajax </a:t>
              </a:r>
              <a:r>
                <a:rPr lang="ko-KR" altLang="en-US" sz="1400" dirty="0"/>
                <a:t>통신 </a:t>
              </a:r>
              <a:r>
                <a:rPr lang="ko-KR" altLang="en-US" sz="1400" dirty="0" smtClean="0"/>
                <a:t>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30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6888842" y="2153267"/>
            <a:ext cx="2162575" cy="307777"/>
            <a:chOff x="7473706" y="2348273"/>
            <a:chExt cx="2162575" cy="30777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2070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DELETE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888842" y="2665658"/>
            <a:ext cx="3524486" cy="307777"/>
            <a:chOff x="7473706" y="2348273"/>
            <a:chExt cx="3524486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3432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회원의 정보를 일부분 볼 수 있는 페이지</a:t>
              </a:r>
              <a:endParaRPr lang="ko-KR" altLang="en-US" sz="14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888842" y="3690440"/>
            <a:ext cx="3282433" cy="307777"/>
            <a:chOff x="7473706" y="2348273"/>
            <a:chExt cx="3282433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31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회원 닉네임 검색으로 회원 찾기 기능</a:t>
              </a:r>
              <a:endParaRPr lang="ko-KR" altLang="en-US" sz="1400" dirty="0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6605415" y="2051068"/>
            <a:ext cx="28274" cy="3182474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888842" y="3178049"/>
            <a:ext cx="4215381" cy="307777"/>
            <a:chOff x="7473706" y="2348273"/>
            <a:chExt cx="4215381" cy="30777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5842" y="2348273"/>
              <a:ext cx="4123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Oauth</a:t>
              </a:r>
              <a:r>
                <a:rPr lang="ko-KR" altLang="en-US" sz="1400" dirty="0"/>
                <a:t> </a:t>
              </a:r>
              <a:r>
                <a:rPr lang="ko-KR" altLang="en-US" sz="1400" dirty="0" smtClean="0"/>
                <a:t>로 일반회원</a:t>
              </a:r>
              <a:r>
                <a:rPr lang="en-US" altLang="ko-KR" sz="1400" dirty="0" smtClean="0"/>
                <a:t>/</a:t>
              </a:r>
              <a:r>
                <a:rPr lang="ko-KR" altLang="en-US" sz="1400" dirty="0" err="1" smtClean="0"/>
                <a:t>소셜회원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구분하여 조회 가능</a:t>
              </a:r>
              <a:endParaRPr lang="ko-KR" altLang="en-US" sz="1400" dirty="0"/>
            </a:p>
          </p:txBody>
        </p:sp>
      </p:grp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25884E36-3CF9-4950-A562-8B7023B52F14}"/>
              </a:ext>
            </a:extLst>
          </p:cNvPr>
          <p:cNvSpPr/>
          <p:nvPr/>
        </p:nvSpPr>
        <p:spPr>
          <a:xfrm>
            <a:off x="328556" y="113703"/>
            <a:ext cx="1442467" cy="144000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/>
          </a:p>
        </p:txBody>
      </p:sp>
      <p:grpSp>
        <p:nvGrpSpPr>
          <p:cNvPr id="37" name="그룹 36"/>
          <p:cNvGrpSpPr/>
          <p:nvPr/>
        </p:nvGrpSpPr>
        <p:grpSpPr>
          <a:xfrm>
            <a:off x="278756" y="100474"/>
            <a:ext cx="5092141" cy="1440000"/>
            <a:chOff x="1238250" y="2764281"/>
            <a:chExt cx="4710163" cy="1819328"/>
          </a:xfrm>
        </p:grpSpPr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4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회원 정보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RD –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회원 보기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,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삭제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6888842" y="4202831"/>
            <a:ext cx="1459818" cy="307777"/>
            <a:chOff x="7473706" y="2348273"/>
            <a:chExt cx="1459818" cy="307777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65842" y="2348273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Ajax </a:t>
              </a:r>
              <a:r>
                <a:rPr lang="ko-KR" altLang="en-US" sz="1400" dirty="0" smtClean="0"/>
                <a:t>통신 이용</a:t>
              </a:r>
            </a:p>
          </p:txBody>
        </p:sp>
      </p:grpSp>
      <p:pic>
        <p:nvPicPr>
          <p:cNvPr id="1026" name="Picture 2" descr="https://cdn.discordapp.com/attachments/981392146009587832/1007097300159578162/unknow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4" y="1203338"/>
            <a:ext cx="4483100" cy="157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981392146009587832/1007097300159578162/unknow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4" y="2766828"/>
            <a:ext cx="4483100" cy="111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discordapp.com/attachments/981392146009587832/1007097377427030146/unknow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57" y="3878941"/>
            <a:ext cx="4563968" cy="13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.discordapp.com/attachments/981392146009587832/1007097532721139793/unknown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50" y="5233542"/>
            <a:ext cx="4526248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6888842" y="4715222"/>
            <a:ext cx="3997564" cy="307777"/>
            <a:chOff x="7473706" y="2348273"/>
            <a:chExt cx="3997564" cy="30777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842" y="2348273"/>
              <a:ext cx="3905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Ajax </a:t>
              </a:r>
              <a:r>
                <a:rPr lang="ko-KR" altLang="en-US" sz="1400" dirty="0" smtClean="0"/>
                <a:t>통신이 성공하면 </a:t>
              </a:r>
              <a:r>
                <a:rPr lang="en-US" altLang="ko-KR" sz="1400" dirty="0" smtClean="0"/>
                <a:t>Status</a:t>
              </a:r>
              <a:r>
                <a:rPr lang="ko-KR" altLang="en-US" sz="1400" dirty="0" smtClean="0"/>
                <a:t>에 삭제 완료 변경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23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69131" y="132928"/>
            <a:ext cx="4921994" cy="1440000"/>
            <a:chOff x="1238250" y="2764281"/>
            <a:chExt cx="4710163" cy="1819328"/>
          </a:xfrm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Q&amp;A CRUD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Q&amp;A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추가 및 수정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72" y="1683152"/>
            <a:ext cx="4388340" cy="26739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71" y="4357098"/>
            <a:ext cx="3775878" cy="178593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9405415" y="2608513"/>
            <a:ext cx="2017663" cy="307777"/>
            <a:chOff x="7473706" y="2348273"/>
            <a:chExt cx="2017663" cy="30777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POST, PUT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405415" y="3120904"/>
            <a:ext cx="1841333" cy="307777"/>
            <a:chOff x="7473706" y="2348273"/>
            <a:chExt cx="1841333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17491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QnA</a:t>
              </a:r>
              <a:r>
                <a:rPr lang="ko-KR" altLang="en-US" sz="1400" dirty="0" smtClean="0"/>
                <a:t>글에 답글 기능</a:t>
              </a:r>
              <a:endParaRPr lang="ko-KR" altLang="en-US" sz="1400" dirty="0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9131011" y="2608513"/>
            <a:ext cx="19251" cy="1908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416847" y="3633295"/>
            <a:ext cx="1900644" cy="307777"/>
            <a:chOff x="7473706" y="2348273"/>
            <a:chExt cx="1900644" cy="30777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5842" y="2348273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남긴 답글 수정 기능</a:t>
              </a:r>
              <a:endParaRPr lang="ko-KR" altLang="en-US" sz="1400" dirty="0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839" y="1420534"/>
            <a:ext cx="3903951" cy="25748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rcRect b="2786"/>
          <a:stretch/>
        </p:blipFill>
        <p:spPr>
          <a:xfrm>
            <a:off x="5039333" y="3995334"/>
            <a:ext cx="3794543" cy="2653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9405415" y="4144828"/>
            <a:ext cx="1459818" cy="307777"/>
            <a:chOff x="7473706" y="2348273"/>
            <a:chExt cx="1459818" cy="30777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65842" y="2348273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Ajax </a:t>
              </a:r>
              <a:r>
                <a:rPr lang="ko-KR" altLang="en-US" sz="1400" dirty="0"/>
                <a:t>통신 </a:t>
              </a:r>
              <a:r>
                <a:rPr lang="ko-KR" altLang="en-US" sz="1400" dirty="0" smtClean="0"/>
                <a:t>이용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11242" y="1210297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39333" y="1210793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3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69131" y="132928"/>
            <a:ext cx="4921994" cy="1440000"/>
            <a:chOff x="1238250" y="2764281"/>
            <a:chExt cx="4710163" cy="1819328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Q&amp;A CRUD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Q&amp;A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삭제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619112"/>
            <a:ext cx="5487344" cy="28293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4" y="1321312"/>
            <a:ext cx="5589435" cy="2297800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5353050" y="2447925"/>
            <a:ext cx="228600" cy="13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7051226" y="2779579"/>
            <a:ext cx="1693536" cy="307777"/>
            <a:chOff x="7473706" y="2348273"/>
            <a:chExt cx="1693536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16014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–DELETE</a:t>
              </a:r>
              <a:endParaRPr lang="ko-KR" altLang="en-US" sz="14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051226" y="3291970"/>
            <a:ext cx="2864049" cy="307777"/>
            <a:chOff x="7473706" y="2348273"/>
            <a:chExt cx="2864049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2771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관리자는 모든 </a:t>
              </a:r>
              <a:r>
                <a:rPr lang="en-US" altLang="ko-KR" sz="1400" dirty="0" err="1" smtClean="0"/>
                <a:t>QnA</a:t>
              </a:r>
              <a:r>
                <a:rPr lang="ko-KR" altLang="en-US" sz="1400" dirty="0" smtClean="0"/>
                <a:t>에 접근 허용</a:t>
              </a:r>
              <a:endParaRPr lang="ko-KR" altLang="en-US" sz="1400" dirty="0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6776822" y="2779579"/>
            <a:ext cx="19251" cy="1440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7051226" y="3804361"/>
            <a:ext cx="2989083" cy="307777"/>
            <a:chOff x="7473706" y="2348273"/>
            <a:chExt cx="2989083" cy="30777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65842" y="2348273"/>
              <a:ext cx="2896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모든 </a:t>
              </a:r>
              <a:r>
                <a:rPr lang="en-US" altLang="ko-KR" sz="1400" dirty="0" err="1" smtClean="0"/>
                <a:t>QnA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답글 수정 및 삭제 기능</a:t>
              </a:r>
              <a:endParaRPr lang="ko-KR" altLang="en-US" sz="1400" dirty="0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9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898421" y="-931784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256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2011263"/>
            <a:ext cx="2492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800" spc="3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에러페이지</a:t>
            </a:r>
            <a:endParaRPr lang="en-US" altLang="ko-KR" sz="2800" spc="3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16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78756" y="100474"/>
            <a:ext cx="2950219" cy="1440000"/>
            <a:chOff x="1238250" y="2764281"/>
            <a:chExt cx="4710163" cy="1819328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 smtClean="0">
                  <a:latin typeface="나눔스퀘어라운드 Regular" pitchFamily="50" charset="-127"/>
                  <a:ea typeface="나눔스퀘어라운드 Regular" pitchFamily="50" charset="-127"/>
                </a:rPr>
                <a:t>에러페이지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2" y="1203338"/>
            <a:ext cx="5715000" cy="505777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541477" y="2738143"/>
            <a:ext cx="1686483" cy="307777"/>
            <a:chOff x="7473706" y="2348273"/>
            <a:chExt cx="1686483" cy="30777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5842" y="2348273"/>
              <a:ext cx="1594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Controller Advice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41477" y="3250534"/>
            <a:ext cx="1775610" cy="307777"/>
            <a:chOff x="7473706" y="2348273"/>
            <a:chExt cx="1775610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16834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에러페이지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커스텀</a:t>
              </a:r>
              <a:endParaRPr lang="ko-KR" altLang="en-US" sz="1400" dirty="0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7267073" y="2738143"/>
            <a:ext cx="19251" cy="1440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7541477" y="3762925"/>
            <a:ext cx="1967971" cy="307777"/>
            <a:chOff x="7473706" y="2348273"/>
            <a:chExt cx="1967971" cy="30777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5842" y="2348273"/>
              <a:ext cx="1875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CSS </a:t>
              </a:r>
              <a:r>
                <a:rPr lang="ko-KR" altLang="en-US" sz="1400" dirty="0" smtClean="0"/>
                <a:t>애니메이션 적용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14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866316" y="2568872"/>
            <a:ext cx="8036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800" b="1" spc="300" dirty="0">
                <a:solidFill>
                  <a:schemeClr val="tx2"/>
                </a:solidFill>
                <a:latin typeface="맑은고딕"/>
              </a:rPr>
              <a:t>5</a:t>
            </a: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. </a:t>
            </a:r>
            <a:r>
              <a:rPr lang="ko-KR" altLang="en-US" sz="4800" b="1" spc="300" dirty="0" smtClean="0">
                <a:solidFill>
                  <a:srgbClr val="FFC000"/>
                </a:solidFill>
                <a:latin typeface="맑은고딕"/>
              </a:rPr>
              <a:t>사</a:t>
            </a:r>
            <a:r>
              <a:rPr lang="ko-KR" altLang="en-US" sz="4800" b="1" spc="300" dirty="0" smtClean="0">
                <a:solidFill>
                  <a:schemeClr val="tx2"/>
                </a:solidFill>
                <a:latin typeface="맑은고딕"/>
              </a:rPr>
              <a:t>용한 라이브러리 </a:t>
            </a: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/ API</a:t>
            </a:r>
            <a:endParaRPr lang="ko-KR" altLang="en-US" sz="48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2751307" y="-738450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68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406539" y="205925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057352" y="205925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353551" y="2059253"/>
            <a:ext cx="487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9627046" y="2059253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엔진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25671" y="3002864"/>
            <a:ext cx="178984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74319" y="3002864"/>
            <a:ext cx="178984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SpringBoot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2.6.8 </a:t>
            </a:r>
            <a:r>
              <a:rPr lang="en-US" altLang="ko-KR" sz="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Jquery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JSTL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Bootstrap4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Lombok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56509" y="3002864"/>
            <a:ext cx="178984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Oauth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2.0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맵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002864"/>
            <a:ext cx="178984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Security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srf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2953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 라이브러리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API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79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9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4196281" y="3276669"/>
            <a:ext cx="379943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1"/>
                </a:solidFill>
                <a:latin typeface="+mj-lt"/>
              </a:rPr>
              <a:t>감사합니다</a:t>
            </a:r>
            <a:r>
              <a:rPr lang="en-US" altLang="ko-KR" sz="5400" dirty="0" smtClean="0">
                <a:solidFill>
                  <a:schemeClr val="accent1"/>
                </a:solidFill>
                <a:latin typeface="+mj-lt"/>
              </a:rPr>
              <a:t>.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2726872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865822"/>
            <a:ext cx="6847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Oaga</a:t>
            </a:r>
            <a:r>
              <a:rPr lang="en-US" altLang="ko-KR" sz="3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</a:t>
            </a:r>
            <a:r>
              <a:rPr lang="ko-KR" altLang="en-US" sz="32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어디가지</a:t>
            </a:r>
            <a:r>
              <a:rPr lang="en-US" altLang="ko-KR" sz="3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여행지 정보 조회 </a:t>
            </a:r>
            <a:r>
              <a:rPr lang="en-US" altLang="ko-KR" sz="16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사이트</a:t>
            </a:r>
            <a:endParaRPr lang="en-US" altLang="ko-KR" sz="16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219329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597065" y="5663414"/>
            <a:ext cx="3530282" cy="369332"/>
          </a:xfrm>
          <a:prstGeom prst="rect">
            <a:avLst/>
          </a:prstGeom>
          <a:noFill/>
        </p:spPr>
        <p:txBody>
          <a:bodyPr wrap="none" rIns="90000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인해 해외여행의 어려움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219329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118687" y="5663414"/>
            <a:ext cx="19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여행 수요 증가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219329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9019072" y="5524914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여행자들 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활성화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cdn-icons-png.flaticon.com/512/2785/278581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26" y="3257865"/>
            <a:ext cx="1033145" cy="10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1733/1733154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713" y="3127160"/>
            <a:ext cx="1296854" cy="129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-png.flaticon.com/512/3820/38201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88" y="3147788"/>
            <a:ext cx="1143222" cy="11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1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48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72388" y="2447421"/>
            <a:ext cx="61686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2. </a:t>
            </a:r>
            <a:r>
              <a:rPr lang="en-US" altLang="ko-KR" sz="6000" b="1" spc="300" dirty="0" err="1" smtClean="0">
                <a:solidFill>
                  <a:srgbClr val="DD8C09"/>
                </a:solidFill>
                <a:latin typeface="맑은고딕"/>
              </a:rPr>
              <a:t>G</a:t>
            </a:r>
            <a:r>
              <a:rPr lang="en-US" altLang="ko-KR" sz="6000" b="1" spc="300" dirty="0" err="1" smtClean="0">
                <a:solidFill>
                  <a:schemeClr val="tx2"/>
                </a:solidFill>
                <a:latin typeface="맑은고딕"/>
              </a:rPr>
              <a:t>it</a:t>
            </a: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 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관리 방법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7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0225" y="2252635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5A119"/>
                </a:solidFill>
              </a:rPr>
              <a:t>Main</a:t>
            </a:r>
            <a:endParaRPr lang="ko-KR" altLang="en-US" sz="1600" dirty="0">
              <a:solidFill>
                <a:srgbClr val="F5A11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709" y="3375373"/>
            <a:ext cx="113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Developer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669" y="4792769"/>
            <a:ext cx="160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rgbClr val="92D050"/>
                </a:solidFill>
              </a:rPr>
              <a:t>Feature_branch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71238" y="2421912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871238" y="3544650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871238" y="4656319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연결자 16"/>
          <p:cNvSpPr/>
          <p:nvPr/>
        </p:nvSpPr>
        <p:spPr>
          <a:xfrm>
            <a:off x="2626140" y="231738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3444418" y="3436650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7" name="순서도: 연결자 26"/>
          <p:cNvSpPr/>
          <p:nvPr/>
        </p:nvSpPr>
        <p:spPr>
          <a:xfrm>
            <a:off x="6317238" y="455681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9" name="순서도: 연결자 28"/>
          <p:cNvSpPr/>
          <p:nvPr/>
        </p:nvSpPr>
        <p:spPr>
          <a:xfrm>
            <a:off x="8032647" y="454532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871238" y="5259981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연결자 32"/>
          <p:cNvSpPr/>
          <p:nvPr/>
        </p:nvSpPr>
        <p:spPr>
          <a:xfrm>
            <a:off x="6380554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8903032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5" name="순서도: 연결자 34"/>
          <p:cNvSpPr/>
          <p:nvPr/>
        </p:nvSpPr>
        <p:spPr>
          <a:xfrm>
            <a:off x="7987963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79" name="구부러진 연결선 78"/>
          <p:cNvCxnSpPr>
            <a:stCxn id="17" idx="4"/>
            <a:endCxn id="20" idx="2"/>
          </p:cNvCxnSpPr>
          <p:nvPr/>
        </p:nvCxnSpPr>
        <p:spPr>
          <a:xfrm rot="16200000" flipH="1">
            <a:off x="2583644" y="2683876"/>
            <a:ext cx="1011270" cy="710278"/>
          </a:xfrm>
          <a:prstGeom prst="curvedConnector2">
            <a:avLst/>
          </a:prstGeom>
          <a:ln w="38100">
            <a:solidFill>
              <a:srgbClr val="F5A1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구부러진 연결선 86"/>
          <p:cNvCxnSpPr>
            <a:stCxn id="20" idx="4"/>
          </p:cNvCxnSpPr>
          <p:nvPr/>
        </p:nvCxnSpPr>
        <p:spPr>
          <a:xfrm rot="16200000" flipH="1">
            <a:off x="3644922" y="3560145"/>
            <a:ext cx="1604171" cy="1789179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20" idx="4"/>
          </p:cNvCxnSpPr>
          <p:nvPr/>
        </p:nvCxnSpPr>
        <p:spPr>
          <a:xfrm rot="16200000" flipH="1">
            <a:off x="3590466" y="3614602"/>
            <a:ext cx="1014738" cy="1090834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/>
          <p:cNvSpPr/>
          <p:nvPr/>
        </p:nvSpPr>
        <p:spPr>
          <a:xfrm>
            <a:off x="4535252" y="4552280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5233597" y="5144859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88" name="순서도: 연결자 87"/>
          <p:cNvSpPr/>
          <p:nvPr/>
        </p:nvSpPr>
        <p:spPr>
          <a:xfrm>
            <a:off x="5518604" y="455063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2" name="구부러진 연결선 91"/>
          <p:cNvCxnSpPr>
            <a:stCxn id="27" idx="6"/>
          </p:cNvCxnSpPr>
          <p:nvPr/>
        </p:nvCxnSpPr>
        <p:spPr>
          <a:xfrm flipV="1">
            <a:off x="6533238" y="3544650"/>
            <a:ext cx="817588" cy="1120164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연결자 20"/>
          <p:cNvSpPr/>
          <p:nvPr/>
        </p:nvSpPr>
        <p:spPr>
          <a:xfrm>
            <a:off x="7242826" y="3436649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8" name="구부러진 연결선 97"/>
          <p:cNvCxnSpPr/>
          <p:nvPr/>
        </p:nvCxnSpPr>
        <p:spPr>
          <a:xfrm flipV="1">
            <a:off x="8203963" y="3593272"/>
            <a:ext cx="1403175" cy="1656000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/>
          <p:cNvSpPr/>
          <p:nvPr/>
        </p:nvSpPr>
        <p:spPr>
          <a:xfrm>
            <a:off x="9499138" y="3437097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100" name="구부러진 연결선 99"/>
          <p:cNvCxnSpPr>
            <a:stCxn id="29" idx="6"/>
            <a:endCxn id="24" idx="4"/>
          </p:cNvCxnSpPr>
          <p:nvPr/>
        </p:nvCxnSpPr>
        <p:spPr>
          <a:xfrm flipV="1">
            <a:off x="8248647" y="3653097"/>
            <a:ext cx="1358491" cy="1000227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구부러진 연결선 105"/>
          <p:cNvCxnSpPr>
            <a:stCxn id="24" idx="6"/>
          </p:cNvCxnSpPr>
          <p:nvPr/>
        </p:nvCxnSpPr>
        <p:spPr>
          <a:xfrm flipV="1">
            <a:off x="9715138" y="2421912"/>
            <a:ext cx="770774" cy="1123185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연결자 18"/>
          <p:cNvSpPr/>
          <p:nvPr/>
        </p:nvSpPr>
        <p:spPr>
          <a:xfrm>
            <a:off x="10390620" y="231541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2360159" y="194527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0.1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124639" y="194330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1.0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77447" y="1129723"/>
            <a:ext cx="202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〮 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flow </a:t>
            </a:r>
            <a:r>
              <a:rPr lang="ko-KR" altLang="en-US" sz="1600" dirty="0" smtClean="0"/>
              <a:t>전략 사용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방법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5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833728" y="2568872"/>
            <a:ext cx="6526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3. </a:t>
            </a:r>
            <a:r>
              <a:rPr lang="ko-KR" altLang="en-US" sz="5400" b="1" spc="300" dirty="0" smtClean="0">
                <a:solidFill>
                  <a:srgbClr val="DD8C09"/>
                </a:solidFill>
                <a:latin typeface="맑은고딕"/>
              </a:rPr>
              <a:t>다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이어그램 설계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30" y="993119"/>
            <a:ext cx="7747143" cy="58648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93724" y="109589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: N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92780" y="109589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: N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설계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5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833728" y="2568872"/>
            <a:ext cx="4333238" cy="1483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>
                <a:solidFill>
                  <a:schemeClr val="tx2"/>
                </a:solidFill>
                <a:latin typeface="맑은고딕"/>
              </a:rPr>
              <a:t>4</a:t>
            </a: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. </a:t>
            </a:r>
            <a:r>
              <a:rPr lang="ko-KR" altLang="en-US" sz="5400" b="1" spc="300" dirty="0" smtClean="0">
                <a:solidFill>
                  <a:srgbClr val="F5A119"/>
                </a:solidFill>
                <a:latin typeface="맑은고딕"/>
              </a:rPr>
              <a:t>설</a:t>
            </a:r>
            <a:r>
              <a:rPr lang="ko-KR" altLang="en-US" sz="5400" b="1" spc="300" dirty="0" smtClean="0">
                <a:solidFill>
                  <a:srgbClr val="5D5B5B"/>
                </a:solidFill>
                <a:latin typeface="맑은고딕"/>
              </a:rPr>
              <a:t>계 방식</a:t>
            </a:r>
            <a:endParaRPr lang="ko-KR" altLang="en-US" sz="5400" b="1" spc="300" dirty="0">
              <a:solidFill>
                <a:srgbClr val="5D5B5B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9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1115</Words>
  <Application>Microsoft Office PowerPoint</Application>
  <PresentationFormat>와이드스크린</PresentationFormat>
  <Paragraphs>307</Paragraphs>
  <Slides>39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Open Sans Light</vt:lpstr>
      <vt:lpstr>나눔바른고딕</vt:lpstr>
      <vt:lpstr>나눔스퀘어라운드 Regular</vt:lpstr>
      <vt:lpstr>맑은 고딕</vt:lpstr>
      <vt:lpstr>맑은고딕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ITPS</cp:lastModifiedBy>
  <cp:revision>173</cp:revision>
  <dcterms:created xsi:type="dcterms:W3CDTF">2021-10-22T06:13:27Z</dcterms:created>
  <dcterms:modified xsi:type="dcterms:W3CDTF">2022-08-11T01:57:32Z</dcterms:modified>
</cp:coreProperties>
</file>